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896" r:id="rId2"/>
    <p:sldId id="931" r:id="rId3"/>
    <p:sldId id="947" r:id="rId4"/>
    <p:sldId id="949" r:id="rId5"/>
    <p:sldId id="940" r:id="rId6"/>
    <p:sldId id="941" r:id="rId7"/>
    <p:sldId id="942" r:id="rId8"/>
    <p:sldId id="953" r:id="rId9"/>
    <p:sldId id="944" r:id="rId10"/>
    <p:sldId id="935" r:id="rId11"/>
    <p:sldId id="950" r:id="rId12"/>
    <p:sldId id="946" r:id="rId13"/>
    <p:sldId id="951" r:id="rId14"/>
    <p:sldId id="945" r:id="rId15"/>
    <p:sldId id="948" r:id="rId16"/>
    <p:sldId id="955" r:id="rId17"/>
    <p:sldId id="943" r:id="rId18"/>
    <p:sldId id="937" r:id="rId19"/>
    <p:sldId id="954" r:id="rId20"/>
    <p:sldId id="936" r:id="rId21"/>
    <p:sldId id="939" r:id="rId22"/>
    <p:sldId id="952" r:id="rId23"/>
    <p:sldId id="89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78FAC8E-2C8C-45B6-B4C8-822D64D35254}">
          <p14:sldIdLst>
            <p14:sldId id="896"/>
            <p14:sldId id="931"/>
            <p14:sldId id="947"/>
            <p14:sldId id="949"/>
            <p14:sldId id="940"/>
            <p14:sldId id="941"/>
            <p14:sldId id="942"/>
            <p14:sldId id="953"/>
            <p14:sldId id="944"/>
            <p14:sldId id="935"/>
            <p14:sldId id="950"/>
            <p14:sldId id="946"/>
            <p14:sldId id="951"/>
            <p14:sldId id="945"/>
            <p14:sldId id="948"/>
            <p14:sldId id="955"/>
            <p14:sldId id="943"/>
            <p14:sldId id="937"/>
            <p14:sldId id="954"/>
            <p14:sldId id="936"/>
            <p14:sldId id="939"/>
            <p14:sldId id="952"/>
            <p14:sldId id="89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5493"/>
    <a:srgbClr val="011893"/>
    <a:srgbClr val="00B0F0"/>
    <a:srgbClr val="FFFFF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3" autoAdjust="0"/>
    <p:restoredTop sz="94681"/>
  </p:normalViewPr>
  <p:slideViewPr>
    <p:cSldViewPr snapToGrid="0">
      <p:cViewPr varScale="1">
        <p:scale>
          <a:sx n="91" d="100"/>
          <a:sy n="91" d="100"/>
        </p:scale>
        <p:origin x="208" y="7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19.png>
</file>

<file path=ppt/media/image2.jpeg>
</file>

<file path=ppt/media/image20.png>
</file>

<file path=ppt/media/image21.png>
</file>

<file path=ppt/media/image22.png>
</file>

<file path=ppt/media/image23.jpeg>
</file>

<file path=ppt/media/image24.png>
</file>

<file path=ppt/media/image25.jpeg>
</file>

<file path=ppt/media/image26.jpeg>
</file>

<file path=ppt/media/image27.png>
</file>

<file path=ppt/media/image28.jpeg>
</file>

<file path=ppt/media/image29.png>
</file>

<file path=ppt/media/image3.pn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t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AB2BA58-5E7B-4FA5-8093-6050DDF325F9}" type="datetimeFigureOut">
              <a:rPr lang="en-GB" smtClean="0"/>
              <a:t>21/07/2024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4FC678-6ACF-43F8-A5AB-DFD3E1472F23}" type="slidenum">
              <a:rPr lang="en-GB" smtClean="0"/>
              <a:t>‹#›</a:t>
            </a:fld>
            <a:endParaRPr lang="en-GB"/>
          </a:p>
        </p:txBody>
      </p:sp>
    </p:spTree>
    <p:extLst>
      <p:ext uri="{BB962C8B-B14F-4D97-AF65-F5344CB8AC3E}">
        <p14:creationId xmlns:p14="http://schemas.microsoft.com/office/powerpoint/2010/main" val="1327604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C4FC678-6ACF-43F8-A5AB-DFD3E1472F23}" type="slidenum">
              <a:rPr lang="en-GB" smtClean="0"/>
              <a:t>5</a:t>
            </a:fld>
            <a:endParaRPr lang="en-GB"/>
          </a:p>
        </p:txBody>
      </p:sp>
    </p:spTree>
    <p:extLst>
      <p:ext uri="{BB962C8B-B14F-4D97-AF65-F5344CB8AC3E}">
        <p14:creationId xmlns:p14="http://schemas.microsoft.com/office/powerpoint/2010/main" val="34313789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 crystal water clash with docked structure, manually moved crystal water in E</a:t>
            </a:r>
          </a:p>
        </p:txBody>
      </p:sp>
      <p:sp>
        <p:nvSpPr>
          <p:cNvPr id="4" name="Slide Number Placeholder 3"/>
          <p:cNvSpPr>
            <a:spLocks noGrp="1"/>
          </p:cNvSpPr>
          <p:nvPr>
            <p:ph type="sldNum" sz="quarter" idx="5"/>
          </p:nvPr>
        </p:nvSpPr>
        <p:spPr/>
        <p:txBody>
          <a:bodyPr/>
          <a:lstStyle/>
          <a:p>
            <a:fld id="{DC4FC678-6ACF-43F8-A5AB-DFD3E1472F23}" type="slidenum">
              <a:rPr lang="en-GB" smtClean="0"/>
              <a:t>17</a:t>
            </a:fld>
            <a:endParaRPr lang="en-GB"/>
          </a:p>
        </p:txBody>
      </p:sp>
    </p:spTree>
    <p:extLst>
      <p:ext uri="{BB962C8B-B14F-4D97-AF65-F5344CB8AC3E}">
        <p14:creationId xmlns:p14="http://schemas.microsoft.com/office/powerpoint/2010/main" val="41356016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effectLst/>
              </a:rPr>
              <a:t> Docking pose prediction success (%) for selected methods for 193 crystal structures of SARS-CoV-2 </a:t>
            </a:r>
            <a:r>
              <a:rPr lang="en-GB" dirty="0" err="1">
                <a:effectLst/>
              </a:rPr>
              <a:t>M</a:t>
            </a:r>
            <a:r>
              <a:rPr lang="en-GB" baseline="30000" dirty="0" err="1">
                <a:effectLst/>
              </a:rPr>
              <a:t>pro</a:t>
            </a:r>
            <a:r>
              <a:rPr lang="en-GB" dirty="0">
                <a:effectLst/>
              </a:rPr>
              <a:t>. For each column, the upper part represents the ability of methods to identify poses with </a:t>
            </a:r>
            <a:r>
              <a:rPr lang="en-GB" dirty="0" err="1">
                <a:effectLst/>
              </a:rPr>
              <a:t>rmsd</a:t>
            </a:r>
            <a:r>
              <a:rPr lang="en-GB" dirty="0">
                <a:effectLst/>
              </a:rPr>
              <a:t> &lt; 2 </a:t>
            </a:r>
            <a:r>
              <a:rPr lang="en-GB" dirty="0" err="1">
                <a:effectLst/>
              </a:rPr>
              <a:t>Å</a:t>
            </a:r>
            <a:r>
              <a:rPr lang="en-GB" dirty="0">
                <a:effectLst/>
              </a:rPr>
              <a:t>, while the lower part represents ability of methods to identify a pose with </a:t>
            </a:r>
            <a:r>
              <a:rPr lang="en-GB" dirty="0" err="1">
                <a:effectLst/>
              </a:rPr>
              <a:t>rmsd</a:t>
            </a:r>
            <a:r>
              <a:rPr lang="en-GB" dirty="0">
                <a:effectLst/>
              </a:rPr>
              <a:t> &lt; 2 </a:t>
            </a:r>
            <a:r>
              <a:rPr lang="en-GB" dirty="0" err="1">
                <a:effectLst/>
              </a:rPr>
              <a:t>Å</a:t>
            </a:r>
            <a:r>
              <a:rPr lang="en-GB" dirty="0">
                <a:effectLst/>
              </a:rPr>
              <a:t> as the lowest energy pose. (A) All 193 crystal structures, (B) 108 crystal structures with covalently bound ligands, (C) 85 crystal structures with noncovalently bound ligands, (D) 51 crystal structures with noncovalently bound ligands excluding surface bound ligands.</a:t>
            </a:r>
          </a:p>
          <a:p>
            <a:br>
              <a:rPr lang="en-GB" dirty="0"/>
            </a:br>
            <a:endParaRPr lang="en-US" dirty="0"/>
          </a:p>
        </p:txBody>
      </p:sp>
      <p:sp>
        <p:nvSpPr>
          <p:cNvPr id="4" name="Slide Number Placeholder 3"/>
          <p:cNvSpPr>
            <a:spLocks noGrp="1"/>
          </p:cNvSpPr>
          <p:nvPr>
            <p:ph type="sldNum" sz="quarter" idx="5"/>
          </p:nvPr>
        </p:nvSpPr>
        <p:spPr/>
        <p:txBody>
          <a:bodyPr/>
          <a:lstStyle/>
          <a:p>
            <a:fld id="{DC4FC678-6ACF-43F8-A5AB-DFD3E1472F23}" type="slidenum">
              <a:rPr lang="en-GB" smtClean="0"/>
              <a:t>19</a:t>
            </a:fld>
            <a:endParaRPr lang="en-GB"/>
          </a:p>
        </p:txBody>
      </p:sp>
    </p:spTree>
    <p:extLst>
      <p:ext uri="{BB962C8B-B14F-4D97-AF65-F5344CB8AC3E}">
        <p14:creationId xmlns:p14="http://schemas.microsoft.com/office/powerpoint/2010/main" val="9188096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B4BB3D43-DDAD-425C-8C41-4E0BF3F66190}" type="datetimeFigureOut">
              <a:rPr lang="en-GB" smtClean="0"/>
              <a:t>21/07/2024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90AD4F4-5BA4-40A8-8499-FBAEFA815092}" type="slidenum">
              <a:rPr lang="en-GB" smtClean="0"/>
              <a:t>‹#›</a:t>
            </a:fld>
            <a:endParaRPr lang="en-GB"/>
          </a:p>
        </p:txBody>
      </p:sp>
    </p:spTree>
    <p:extLst>
      <p:ext uri="{BB962C8B-B14F-4D97-AF65-F5344CB8AC3E}">
        <p14:creationId xmlns:p14="http://schemas.microsoft.com/office/powerpoint/2010/main" val="5698891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B4BB3D43-DDAD-425C-8C41-4E0BF3F66190}" type="datetimeFigureOut">
              <a:rPr lang="en-GB" smtClean="0"/>
              <a:t>21/07/2024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90AD4F4-5BA4-40A8-8499-FBAEFA815092}" type="slidenum">
              <a:rPr lang="en-GB" smtClean="0"/>
              <a:t>‹#›</a:t>
            </a:fld>
            <a:endParaRPr lang="en-GB"/>
          </a:p>
        </p:txBody>
      </p:sp>
    </p:spTree>
    <p:extLst>
      <p:ext uri="{BB962C8B-B14F-4D97-AF65-F5344CB8AC3E}">
        <p14:creationId xmlns:p14="http://schemas.microsoft.com/office/powerpoint/2010/main" val="27761717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B4BB3D43-DDAD-425C-8C41-4E0BF3F66190}" type="datetimeFigureOut">
              <a:rPr lang="en-GB" smtClean="0"/>
              <a:t>21/07/2024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90AD4F4-5BA4-40A8-8499-FBAEFA815092}" type="slidenum">
              <a:rPr lang="en-GB" smtClean="0"/>
              <a:t>‹#›</a:t>
            </a:fld>
            <a:endParaRPr lang="en-GB"/>
          </a:p>
        </p:txBody>
      </p:sp>
    </p:spTree>
    <p:extLst>
      <p:ext uri="{BB962C8B-B14F-4D97-AF65-F5344CB8AC3E}">
        <p14:creationId xmlns:p14="http://schemas.microsoft.com/office/powerpoint/2010/main" val="34049305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117" name="Title Text"/>
          <p:cNvSpPr txBox="1">
            <a:spLocks noGrp="1"/>
          </p:cNvSpPr>
          <p:nvPr>
            <p:ph type="title"/>
          </p:nvPr>
        </p:nvSpPr>
        <p:spPr>
          <a:xfrm>
            <a:off x="2416969" y="1151930"/>
            <a:ext cx="7358063" cy="2321719"/>
          </a:xfrm>
          <a:prstGeom prst="rect">
            <a:avLst/>
          </a:prstGeom>
        </p:spPr>
        <p:txBody>
          <a:bodyPr lIns="71437" tIns="71437" rIns="71437" bIns="71437" anchor="b">
            <a:noAutofit/>
          </a:bodyPr>
          <a:lstStyle>
            <a:lvl1pPr defTabSz="410766">
              <a:defRPr sz="5900">
                <a:latin typeface="Helvetica Neue"/>
                <a:ea typeface="Helvetica Neue"/>
                <a:cs typeface="Helvetica Neue"/>
                <a:sym typeface="Helvetica Neue"/>
              </a:defRPr>
            </a:lvl1pPr>
          </a:lstStyle>
          <a:p>
            <a:r>
              <a:t>Title Text</a:t>
            </a:r>
          </a:p>
        </p:txBody>
      </p:sp>
      <p:sp>
        <p:nvSpPr>
          <p:cNvPr id="118" name="Body Level One…"/>
          <p:cNvSpPr txBox="1">
            <a:spLocks noGrp="1"/>
          </p:cNvSpPr>
          <p:nvPr>
            <p:ph type="body" sz="quarter" idx="1"/>
          </p:nvPr>
        </p:nvSpPr>
        <p:spPr>
          <a:xfrm>
            <a:off x="2416969" y="3536156"/>
            <a:ext cx="7358063" cy="794743"/>
          </a:xfrm>
          <a:prstGeom prst="rect">
            <a:avLst/>
          </a:prstGeom>
        </p:spPr>
        <p:txBody>
          <a:bodyPr lIns="71437" tIns="71437" rIns="71437" bIns="71437" anchor="t">
            <a:noAutofit/>
          </a:bodyPr>
          <a:lstStyle>
            <a:lvl1pPr marL="0" indent="0" algn="ctr" defTabSz="410766">
              <a:spcBef>
                <a:spcPts val="0"/>
              </a:spcBef>
              <a:buSzTx/>
              <a:buNone/>
              <a:defRPr sz="2500"/>
            </a:lvl1pPr>
            <a:lvl2pPr marL="0" indent="0" algn="ctr" defTabSz="410766">
              <a:spcBef>
                <a:spcPts val="0"/>
              </a:spcBef>
              <a:buSzTx/>
              <a:buNone/>
              <a:defRPr sz="2500"/>
            </a:lvl2pPr>
            <a:lvl3pPr marL="0" indent="0" algn="ctr" defTabSz="410766">
              <a:spcBef>
                <a:spcPts val="0"/>
              </a:spcBef>
              <a:buSzTx/>
              <a:buNone/>
              <a:defRPr sz="2500"/>
            </a:lvl3pPr>
            <a:lvl4pPr marL="0" indent="0" algn="ctr" defTabSz="410766">
              <a:spcBef>
                <a:spcPts val="0"/>
              </a:spcBef>
              <a:buSzTx/>
              <a:buNone/>
              <a:defRPr sz="2500"/>
            </a:lvl4pPr>
            <a:lvl5pPr marL="0" indent="0" algn="ctr" defTabSz="410766">
              <a:spcBef>
                <a:spcPts val="0"/>
              </a:spcBef>
              <a:buSzTx/>
              <a:buNone/>
              <a:defRPr sz="2500"/>
            </a:lvl5pPr>
          </a:lstStyle>
          <a:p>
            <a:r>
              <a:t>Body Level One</a:t>
            </a:r>
          </a:p>
          <a:p>
            <a:pPr lvl="1"/>
            <a:r>
              <a:t>Body Level Two</a:t>
            </a:r>
          </a:p>
          <a:p>
            <a:pPr lvl="2"/>
            <a:r>
              <a:t>Body Level Three</a:t>
            </a:r>
          </a:p>
          <a:p>
            <a:pPr lvl="3"/>
            <a:r>
              <a:t>Body Level Four</a:t>
            </a:r>
          </a:p>
          <a:p>
            <a:pPr lvl="4"/>
            <a:r>
              <a:t>Body Level Five</a:t>
            </a:r>
          </a:p>
        </p:txBody>
      </p:sp>
      <p:sp>
        <p:nvSpPr>
          <p:cNvPr id="119" name="Slide Number"/>
          <p:cNvSpPr txBox="1">
            <a:spLocks noGrp="1"/>
          </p:cNvSpPr>
          <p:nvPr>
            <p:ph type="sldNum" sz="quarter" idx="2"/>
          </p:nvPr>
        </p:nvSpPr>
        <p:spPr>
          <a:xfrm>
            <a:off x="5967907" y="6509742"/>
            <a:ext cx="247257" cy="251321"/>
          </a:xfrm>
          <a:prstGeom prst="rect">
            <a:avLst/>
          </a:prstGeom>
        </p:spPr>
        <p:txBody>
          <a:bodyPr lIns="71437" tIns="71437" rIns="71437" bIns="71437"/>
          <a:lstStyle>
            <a:lvl1pPr defTabSz="410766">
              <a:defRPr>
                <a:latin typeface="Helvetica Neue"/>
                <a:ea typeface="Helvetica Neue"/>
                <a:cs typeface="Helvetica Neue"/>
                <a:sym typeface="Helvetica Neue"/>
              </a:defRPr>
            </a:lvl1pPr>
          </a:lstStyle>
          <a:p>
            <a:fld id="{86CB4B4D-7CA3-9044-876B-883B54F8677D}" type="slidenum">
              <a:t>‹#›</a:t>
            </a:fld>
            <a:endParaRPr/>
          </a:p>
        </p:txBody>
      </p:sp>
    </p:spTree>
    <p:extLst>
      <p:ext uri="{BB962C8B-B14F-4D97-AF65-F5344CB8AC3E}">
        <p14:creationId xmlns:p14="http://schemas.microsoft.com/office/powerpoint/2010/main" val="110711628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B4BB3D43-DDAD-425C-8C41-4E0BF3F66190}" type="datetimeFigureOut">
              <a:rPr lang="en-GB" smtClean="0"/>
              <a:t>21/07/2024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90AD4F4-5BA4-40A8-8499-FBAEFA815092}" type="slidenum">
              <a:rPr lang="en-GB" smtClean="0"/>
              <a:t>‹#›</a:t>
            </a:fld>
            <a:endParaRPr lang="en-GB"/>
          </a:p>
        </p:txBody>
      </p:sp>
    </p:spTree>
    <p:extLst>
      <p:ext uri="{BB962C8B-B14F-4D97-AF65-F5344CB8AC3E}">
        <p14:creationId xmlns:p14="http://schemas.microsoft.com/office/powerpoint/2010/main" val="34511413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4BB3D43-DDAD-425C-8C41-4E0BF3F66190}" type="datetimeFigureOut">
              <a:rPr lang="en-GB" smtClean="0"/>
              <a:t>21/07/2024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90AD4F4-5BA4-40A8-8499-FBAEFA815092}" type="slidenum">
              <a:rPr lang="en-GB" smtClean="0"/>
              <a:t>‹#›</a:t>
            </a:fld>
            <a:endParaRPr lang="en-GB"/>
          </a:p>
        </p:txBody>
      </p:sp>
    </p:spTree>
    <p:extLst>
      <p:ext uri="{BB962C8B-B14F-4D97-AF65-F5344CB8AC3E}">
        <p14:creationId xmlns:p14="http://schemas.microsoft.com/office/powerpoint/2010/main" val="3804557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B4BB3D43-DDAD-425C-8C41-4E0BF3F66190}" type="datetimeFigureOut">
              <a:rPr lang="en-GB" smtClean="0"/>
              <a:t>21/07/2024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90AD4F4-5BA4-40A8-8499-FBAEFA815092}" type="slidenum">
              <a:rPr lang="en-GB" smtClean="0"/>
              <a:t>‹#›</a:t>
            </a:fld>
            <a:endParaRPr lang="en-GB"/>
          </a:p>
        </p:txBody>
      </p:sp>
    </p:spTree>
    <p:extLst>
      <p:ext uri="{BB962C8B-B14F-4D97-AF65-F5344CB8AC3E}">
        <p14:creationId xmlns:p14="http://schemas.microsoft.com/office/powerpoint/2010/main" val="18732305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B4BB3D43-DDAD-425C-8C41-4E0BF3F66190}" type="datetimeFigureOut">
              <a:rPr lang="en-GB" smtClean="0"/>
              <a:t>21/07/2024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90AD4F4-5BA4-40A8-8499-FBAEFA815092}" type="slidenum">
              <a:rPr lang="en-GB" smtClean="0"/>
              <a:t>‹#›</a:t>
            </a:fld>
            <a:endParaRPr lang="en-GB"/>
          </a:p>
        </p:txBody>
      </p:sp>
    </p:spTree>
    <p:extLst>
      <p:ext uri="{BB962C8B-B14F-4D97-AF65-F5344CB8AC3E}">
        <p14:creationId xmlns:p14="http://schemas.microsoft.com/office/powerpoint/2010/main" val="2105291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B4BB3D43-DDAD-425C-8C41-4E0BF3F66190}" type="datetimeFigureOut">
              <a:rPr lang="en-GB" smtClean="0"/>
              <a:t>21/07/2024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90AD4F4-5BA4-40A8-8499-FBAEFA815092}" type="slidenum">
              <a:rPr lang="en-GB" smtClean="0"/>
              <a:t>‹#›</a:t>
            </a:fld>
            <a:endParaRPr lang="en-GB"/>
          </a:p>
        </p:txBody>
      </p:sp>
    </p:spTree>
    <p:extLst>
      <p:ext uri="{BB962C8B-B14F-4D97-AF65-F5344CB8AC3E}">
        <p14:creationId xmlns:p14="http://schemas.microsoft.com/office/powerpoint/2010/main" val="3870012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BB3D43-DDAD-425C-8C41-4E0BF3F66190}" type="datetimeFigureOut">
              <a:rPr lang="en-GB" smtClean="0"/>
              <a:t>21/07/2024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90AD4F4-5BA4-40A8-8499-FBAEFA815092}" type="slidenum">
              <a:rPr lang="en-GB" smtClean="0"/>
              <a:t>‹#›</a:t>
            </a:fld>
            <a:endParaRPr lang="en-GB"/>
          </a:p>
        </p:txBody>
      </p:sp>
    </p:spTree>
    <p:extLst>
      <p:ext uri="{BB962C8B-B14F-4D97-AF65-F5344CB8AC3E}">
        <p14:creationId xmlns:p14="http://schemas.microsoft.com/office/powerpoint/2010/main" val="32409179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4BB3D43-DDAD-425C-8C41-4E0BF3F66190}" type="datetimeFigureOut">
              <a:rPr lang="en-GB" smtClean="0"/>
              <a:t>21/07/2024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90AD4F4-5BA4-40A8-8499-FBAEFA815092}" type="slidenum">
              <a:rPr lang="en-GB" smtClean="0"/>
              <a:t>‹#›</a:t>
            </a:fld>
            <a:endParaRPr lang="en-GB"/>
          </a:p>
        </p:txBody>
      </p:sp>
    </p:spTree>
    <p:extLst>
      <p:ext uri="{BB962C8B-B14F-4D97-AF65-F5344CB8AC3E}">
        <p14:creationId xmlns:p14="http://schemas.microsoft.com/office/powerpoint/2010/main" val="24313119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4BB3D43-DDAD-425C-8C41-4E0BF3F66190}" type="datetimeFigureOut">
              <a:rPr lang="en-GB" smtClean="0"/>
              <a:t>21/07/2024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90AD4F4-5BA4-40A8-8499-FBAEFA815092}" type="slidenum">
              <a:rPr lang="en-GB" smtClean="0"/>
              <a:t>‹#›</a:t>
            </a:fld>
            <a:endParaRPr lang="en-GB"/>
          </a:p>
        </p:txBody>
      </p:sp>
    </p:spTree>
    <p:extLst>
      <p:ext uri="{BB962C8B-B14F-4D97-AF65-F5344CB8AC3E}">
        <p14:creationId xmlns:p14="http://schemas.microsoft.com/office/powerpoint/2010/main" val="7352704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BB3D43-DDAD-425C-8C41-4E0BF3F66190}" type="datetimeFigureOut">
              <a:rPr lang="en-GB" smtClean="0"/>
              <a:t>21/07/2024</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0AD4F4-5BA4-40A8-8499-FBAEFA815092}" type="slidenum">
              <a:rPr lang="en-GB" smtClean="0"/>
              <a:t>‹#›</a:t>
            </a:fld>
            <a:endParaRPr lang="en-GB"/>
          </a:p>
        </p:txBody>
      </p:sp>
    </p:spTree>
    <p:extLst>
      <p:ext uri="{BB962C8B-B14F-4D97-AF65-F5344CB8AC3E}">
        <p14:creationId xmlns:p14="http://schemas.microsoft.com/office/powerpoint/2010/main" val="2206960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2.xml"/><Relationship Id="rId4" Type="http://schemas.openxmlformats.org/officeDocument/2006/relationships/hyperlink" Target="https://www.ncbi.nlm.nih.gov/entrez/eutils/elink.fcgi?dbfrom=pubmed&amp;retmode=ref&amp;cmd=prlinks&amp;id=19499576"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hyperlink" Target="https://www.sciencedirect.com/journal/bioorganic-and-medicinal-chemistry" TargetMode="External"/><Relationship Id="rId2" Type="http://schemas.openxmlformats.org/officeDocument/2006/relationships/image" Target="../media/image23.jpeg"/><Relationship Id="rId1" Type="http://schemas.openxmlformats.org/officeDocument/2006/relationships/slideLayout" Target="../slideLayouts/slideLayout2.xml"/><Relationship Id="rId4" Type="http://schemas.openxmlformats.org/officeDocument/2006/relationships/hyperlink" Target="https://www.sciencedirect.com/journal/bioorganic-and-medicinal-chemistry/vol/24/issue/20"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jpeg"/></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4.png"/><Relationship Id="rId10" Type="http://schemas.openxmlformats.org/officeDocument/2006/relationships/image" Target="../media/image39.png"/><Relationship Id="rId4" Type="http://schemas.openxmlformats.org/officeDocument/2006/relationships/image" Target="../media/image33.png"/><Relationship Id="rId9" Type="http://schemas.openxmlformats.org/officeDocument/2006/relationships/image" Target="../media/image38.png"/></Relationships>
</file>

<file path=ppt/slides/_rels/slide2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2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5.tif"/><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D40D864-B097-A544-2652-5316415101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719" y="1682266"/>
            <a:ext cx="3462132" cy="3451889"/>
          </a:xfrm>
          <a:prstGeom prst="rect">
            <a:avLst/>
          </a:prstGeom>
        </p:spPr>
      </p:pic>
      <p:sp>
        <p:nvSpPr>
          <p:cNvPr id="5" name="Titolo 2">
            <a:extLst>
              <a:ext uri="{FF2B5EF4-FFF2-40B4-BE49-F238E27FC236}">
                <a16:creationId xmlns:a16="http://schemas.microsoft.com/office/drawing/2014/main" id="{0F467044-6601-6620-0E3B-02101ED3AAF1}"/>
              </a:ext>
            </a:extLst>
          </p:cNvPr>
          <p:cNvSpPr txBox="1">
            <a:spLocks/>
          </p:cNvSpPr>
          <p:nvPr/>
        </p:nvSpPr>
        <p:spPr>
          <a:xfrm>
            <a:off x="1114565" y="788479"/>
            <a:ext cx="10417791" cy="92457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b="1" i="0" kern="1200">
                <a:solidFill>
                  <a:schemeClr val="accent3">
                    <a:lumMod val="50000"/>
                  </a:schemeClr>
                </a:solidFill>
                <a:latin typeface="Helvetica" pitchFamily="2" charset="0"/>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it-CH" sz="5400" b="1" i="0" u="none" strike="noStrike" kern="1200" cap="none" spc="0" normalizeH="0" baseline="0" noProof="0">
                <a:ln>
                  <a:noFill/>
                </a:ln>
                <a:solidFill>
                  <a:srgbClr val="297FD5">
                    <a:lumMod val="50000"/>
                  </a:srgbClr>
                </a:solidFill>
                <a:effectLst/>
                <a:uLnTx/>
                <a:uFillTx/>
                <a:latin typeface="Helvetica" pitchFamily="2" charset="0"/>
                <a:ea typeface="+mj-ea"/>
                <a:cs typeface="+mj-cs"/>
              </a:rPr>
              <a:t>Simulation of Biomolecules</a:t>
            </a:r>
            <a:endParaRPr kumimoji="0" lang="it-CH" sz="5400" b="1" i="0" u="none" strike="noStrike" kern="1200" cap="none" spc="0" normalizeH="0" baseline="0" noProof="0" dirty="0">
              <a:ln>
                <a:noFill/>
              </a:ln>
              <a:solidFill>
                <a:srgbClr val="297FD5">
                  <a:lumMod val="50000"/>
                </a:srgbClr>
              </a:solidFill>
              <a:effectLst/>
              <a:uLnTx/>
              <a:uFillTx/>
              <a:latin typeface="Helvetica" pitchFamily="2" charset="0"/>
              <a:ea typeface="+mj-ea"/>
              <a:cs typeface="+mj-cs"/>
            </a:endParaRPr>
          </a:p>
        </p:txBody>
      </p:sp>
      <p:sp>
        <p:nvSpPr>
          <p:cNvPr id="7" name="Sottotitolo 3">
            <a:extLst>
              <a:ext uri="{FF2B5EF4-FFF2-40B4-BE49-F238E27FC236}">
                <a16:creationId xmlns:a16="http://schemas.microsoft.com/office/drawing/2014/main" id="{ED20DD8C-6A61-333F-7E65-1C79C7812C03}"/>
              </a:ext>
            </a:extLst>
          </p:cNvPr>
          <p:cNvSpPr txBox="1">
            <a:spLocks/>
          </p:cNvSpPr>
          <p:nvPr/>
        </p:nvSpPr>
        <p:spPr>
          <a:xfrm>
            <a:off x="1676400" y="3654833"/>
            <a:ext cx="9144000" cy="56232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b="0" i="0" kern="1200">
                <a:solidFill>
                  <a:schemeClr val="tx1"/>
                </a:solidFill>
                <a:latin typeface="Helvetica" pitchFamily="2"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b="0" i="0" kern="1200">
                <a:solidFill>
                  <a:schemeClr val="tx1"/>
                </a:solidFill>
                <a:latin typeface="Helvetica" pitchFamily="2" charset="0"/>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b="0" i="0" kern="1200">
                <a:solidFill>
                  <a:schemeClr val="tx1"/>
                </a:solidFill>
                <a:latin typeface="Helvetica" pitchFamily="2" charset="0"/>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b="0" i="0" kern="1200">
                <a:solidFill>
                  <a:schemeClr val="tx1"/>
                </a:solidFill>
                <a:latin typeface="Helvetica" pitchFamily="2" charset="0"/>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b="0" i="0" kern="1200">
                <a:solidFill>
                  <a:schemeClr val="tx1"/>
                </a:solidFill>
                <a:latin typeface="Helvetica" pitchFamily="2" charset="0"/>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it-CH" sz="3200" b="1" i="0" u="none" strike="noStrike" kern="1200" cap="none" spc="0" normalizeH="0" baseline="0" noProof="0" dirty="0">
                <a:ln>
                  <a:noFill/>
                </a:ln>
                <a:solidFill>
                  <a:prstClr val="black"/>
                </a:solidFill>
                <a:effectLst/>
                <a:uLnTx/>
                <a:uFillTx/>
                <a:latin typeface="Helvetica" pitchFamily="2" charset="0"/>
                <a:ea typeface="+mn-ea"/>
                <a:cs typeface="+mn-cs"/>
              </a:rPr>
              <a:t>2024 CCP5 Summer School</a:t>
            </a:r>
          </a:p>
        </p:txBody>
      </p:sp>
      <p:sp>
        <p:nvSpPr>
          <p:cNvPr id="8" name="Sottotitolo 3">
            <a:extLst>
              <a:ext uri="{FF2B5EF4-FFF2-40B4-BE49-F238E27FC236}">
                <a16:creationId xmlns:a16="http://schemas.microsoft.com/office/drawing/2014/main" id="{A9E8B71D-03A1-AE81-CDB9-53CAD898BBF2}"/>
              </a:ext>
            </a:extLst>
          </p:cNvPr>
          <p:cNvSpPr txBox="1">
            <a:spLocks/>
          </p:cNvSpPr>
          <p:nvPr/>
        </p:nvSpPr>
        <p:spPr>
          <a:xfrm>
            <a:off x="2250885" y="5153812"/>
            <a:ext cx="3948755" cy="151994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b="0" i="0" kern="1200">
                <a:solidFill>
                  <a:schemeClr val="tx1"/>
                </a:solidFill>
                <a:latin typeface="Helvetica" pitchFamily="2"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b="0" i="0" kern="1200">
                <a:solidFill>
                  <a:schemeClr val="tx1"/>
                </a:solidFill>
                <a:latin typeface="Helvetica" pitchFamily="2" charset="0"/>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b="0" i="0" kern="1200">
                <a:solidFill>
                  <a:schemeClr val="tx1"/>
                </a:solidFill>
                <a:latin typeface="Helvetica" pitchFamily="2" charset="0"/>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b="0" i="0" kern="1200">
                <a:solidFill>
                  <a:schemeClr val="tx1"/>
                </a:solidFill>
                <a:latin typeface="Helvetica" pitchFamily="2" charset="0"/>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b="0" i="0" kern="1200">
                <a:solidFill>
                  <a:schemeClr val="tx1"/>
                </a:solidFill>
                <a:latin typeface="Helvetica" pitchFamily="2" charset="0"/>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it-CH" sz="2000" b="0" i="0" u="none" strike="noStrike" kern="1200" cap="none" spc="0" normalizeH="0" baseline="0" noProof="0" dirty="0">
                <a:ln>
                  <a:noFill/>
                </a:ln>
                <a:solidFill>
                  <a:prstClr val="black"/>
                </a:solidFill>
                <a:effectLst/>
                <a:uLnTx/>
                <a:uFillTx/>
                <a:latin typeface="Helvetica" pitchFamily="2" charset="0"/>
                <a:ea typeface="+mn-ea"/>
                <a:cs typeface="+mn-cs"/>
              </a:rPr>
              <a:t>Dr Matteo Degiacomi</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it-CH" sz="2000" b="0" i="0" u="none" strike="noStrike" kern="1200" cap="none" spc="0" normalizeH="0" baseline="0" noProof="0" dirty="0">
                <a:ln>
                  <a:noFill/>
                </a:ln>
                <a:solidFill>
                  <a:prstClr val="black"/>
                </a:solidFill>
                <a:effectLst/>
                <a:uLnTx/>
                <a:uFillTx/>
                <a:latin typeface="Helvetica" pitchFamily="2" charset="0"/>
                <a:ea typeface="+mn-ea"/>
                <a:cs typeface="+mn-cs"/>
              </a:rPr>
              <a:t> Durham University</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it-CH" sz="1800" b="0" i="0" u="sng" strike="noStrike" kern="1200" cap="none" spc="0" normalizeH="0" baseline="0" noProof="0" dirty="0">
                <a:ln>
                  <a:noFill/>
                </a:ln>
                <a:solidFill>
                  <a:srgbClr val="629DD1">
                    <a:lumMod val="75000"/>
                  </a:srgbClr>
                </a:solidFill>
                <a:effectLst/>
                <a:uLnTx/>
                <a:uFillTx/>
                <a:latin typeface="Helvetica" pitchFamily="2" charset="0"/>
                <a:ea typeface="+mn-ea"/>
                <a:cs typeface="+mn-cs"/>
              </a:rPr>
              <a:t>matteo.t.degiacomi@durham.ac.uk</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it-CH" sz="2000" b="0" i="0" u="none" strike="noStrike" kern="1200" cap="none" spc="0" normalizeH="0" baseline="0" noProof="0" dirty="0">
              <a:ln>
                <a:noFill/>
              </a:ln>
              <a:solidFill>
                <a:prstClr val="black"/>
              </a:solidFill>
              <a:effectLst/>
              <a:uLnTx/>
              <a:uFillTx/>
              <a:latin typeface="Helvetica" pitchFamily="2" charset="0"/>
              <a:ea typeface="+mn-ea"/>
              <a:cs typeface="+mn-cs"/>
            </a:endParaRP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it-CH" sz="2000" b="0" i="0" u="none" strike="noStrike" kern="1200" cap="none" spc="0" normalizeH="0" baseline="0" noProof="0" dirty="0">
              <a:ln>
                <a:noFill/>
              </a:ln>
              <a:solidFill>
                <a:prstClr val="black"/>
              </a:solidFill>
              <a:effectLst/>
              <a:uLnTx/>
              <a:uFillTx/>
              <a:latin typeface="Helvetica" pitchFamily="2" charset="0"/>
              <a:ea typeface="+mn-ea"/>
              <a:cs typeface="+mn-cs"/>
            </a:endParaRPr>
          </a:p>
        </p:txBody>
      </p:sp>
      <p:sp>
        <p:nvSpPr>
          <p:cNvPr id="9" name="Sottotitolo 3">
            <a:extLst>
              <a:ext uri="{FF2B5EF4-FFF2-40B4-BE49-F238E27FC236}">
                <a16:creationId xmlns:a16="http://schemas.microsoft.com/office/drawing/2014/main" id="{DF77CBAF-68A0-3905-FC61-0A07811CE2A1}"/>
              </a:ext>
            </a:extLst>
          </p:cNvPr>
          <p:cNvSpPr txBox="1">
            <a:spLocks/>
          </p:cNvSpPr>
          <p:nvPr/>
        </p:nvSpPr>
        <p:spPr>
          <a:xfrm>
            <a:off x="6240584" y="5153812"/>
            <a:ext cx="3582537" cy="151994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b="0" i="0" kern="1200">
                <a:solidFill>
                  <a:schemeClr val="tx1"/>
                </a:solidFill>
                <a:latin typeface="Helvetica" pitchFamily="2"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b="0" i="0" kern="1200">
                <a:solidFill>
                  <a:schemeClr val="tx1"/>
                </a:solidFill>
                <a:latin typeface="Helvetica" pitchFamily="2" charset="0"/>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b="0" i="0" kern="1200">
                <a:solidFill>
                  <a:schemeClr val="tx1"/>
                </a:solidFill>
                <a:latin typeface="Helvetica" pitchFamily="2" charset="0"/>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b="0" i="0" kern="1200">
                <a:solidFill>
                  <a:schemeClr val="tx1"/>
                </a:solidFill>
                <a:latin typeface="Helvetica" pitchFamily="2" charset="0"/>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b="0" i="0" kern="1200">
                <a:solidFill>
                  <a:schemeClr val="tx1"/>
                </a:solidFill>
                <a:latin typeface="Helvetica" pitchFamily="2" charset="0"/>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it-CH" sz="2000" b="0" i="0" u="none" strike="noStrike" kern="1200" cap="none" spc="0" normalizeH="0" baseline="0" noProof="0" dirty="0">
                <a:ln>
                  <a:noFill/>
                </a:ln>
                <a:solidFill>
                  <a:prstClr val="black"/>
                </a:solidFill>
                <a:effectLst/>
                <a:uLnTx/>
                <a:uFillTx/>
                <a:latin typeface="Helvetica" pitchFamily="2" charset="0"/>
                <a:ea typeface="+mn-ea"/>
                <a:cs typeface="+mn-cs"/>
              </a:rPr>
              <a:t>Dr Antonia Mey</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it-CH" sz="2000" b="0" i="0" u="none" strike="noStrike" kern="1200" cap="none" spc="0" normalizeH="0" baseline="0" noProof="0" dirty="0">
                <a:ln>
                  <a:noFill/>
                </a:ln>
                <a:solidFill>
                  <a:prstClr val="black"/>
                </a:solidFill>
                <a:effectLst/>
                <a:uLnTx/>
                <a:uFillTx/>
                <a:latin typeface="Helvetica" pitchFamily="2" charset="0"/>
                <a:ea typeface="+mn-ea"/>
                <a:cs typeface="+mn-cs"/>
              </a:rPr>
              <a:t> University of Edinburgh</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it-CH" sz="1800" b="0" i="0" u="sng" strike="noStrike" kern="1200" cap="none" spc="0" normalizeH="0" baseline="0" noProof="0" dirty="0">
                <a:ln>
                  <a:noFill/>
                </a:ln>
                <a:solidFill>
                  <a:srgbClr val="629DD1">
                    <a:lumMod val="75000"/>
                  </a:srgbClr>
                </a:solidFill>
                <a:effectLst/>
                <a:uLnTx/>
                <a:uFillTx/>
                <a:latin typeface="Helvetica" pitchFamily="2" charset="0"/>
                <a:ea typeface="+mn-ea"/>
                <a:cs typeface="+mn-cs"/>
              </a:rPr>
              <a:t>antonia.mey@ed.ac.uk</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it-CH" sz="2000" b="0" i="0" u="none" strike="noStrike" kern="1200" cap="none" spc="0" normalizeH="0" baseline="0" noProof="0" dirty="0">
              <a:ln>
                <a:noFill/>
              </a:ln>
              <a:solidFill>
                <a:prstClr val="black"/>
              </a:solidFill>
              <a:effectLst/>
              <a:uLnTx/>
              <a:uFillTx/>
              <a:latin typeface="Helvetica" pitchFamily="2" charset="0"/>
              <a:ea typeface="+mn-ea"/>
              <a:cs typeface="+mn-cs"/>
            </a:endParaRPr>
          </a:p>
        </p:txBody>
      </p:sp>
      <p:sp>
        <p:nvSpPr>
          <p:cNvPr id="10" name="Titolo 2">
            <a:extLst>
              <a:ext uri="{FF2B5EF4-FFF2-40B4-BE49-F238E27FC236}">
                <a16:creationId xmlns:a16="http://schemas.microsoft.com/office/drawing/2014/main" id="{C3188C9C-69C4-8D9B-CA7C-B0297C68F4E2}"/>
              </a:ext>
            </a:extLst>
          </p:cNvPr>
          <p:cNvSpPr txBox="1">
            <a:spLocks/>
          </p:cNvSpPr>
          <p:nvPr/>
        </p:nvSpPr>
        <p:spPr>
          <a:xfrm>
            <a:off x="1116838" y="1994846"/>
            <a:ext cx="10417791" cy="130548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b="1" i="0" kern="1200">
                <a:solidFill>
                  <a:schemeClr val="accent3">
                    <a:lumMod val="50000"/>
                  </a:schemeClr>
                </a:solidFill>
                <a:latin typeface="Helvetica" pitchFamily="2" charset="0"/>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it-CH" sz="3800" b="1" i="0" u="none" strike="noStrike" kern="1200" cap="none" spc="0" normalizeH="0" baseline="0" noProof="0" dirty="0">
                <a:ln>
                  <a:noFill/>
                </a:ln>
                <a:solidFill>
                  <a:srgbClr val="297FD5">
                    <a:lumMod val="50000"/>
                  </a:srgbClr>
                </a:solidFill>
                <a:effectLst/>
                <a:uLnTx/>
                <a:uFillTx/>
                <a:latin typeface="Helvetica" pitchFamily="2" charset="0"/>
                <a:ea typeface="+mj-ea"/>
                <a:cs typeface="+mj-cs"/>
              </a:rPr>
              <a:t>Docking</a:t>
            </a:r>
          </a:p>
        </p:txBody>
      </p:sp>
      <p:pic>
        <p:nvPicPr>
          <p:cNvPr id="11" name="Image" descr="Image">
            <a:extLst>
              <a:ext uri="{FF2B5EF4-FFF2-40B4-BE49-F238E27FC236}">
                <a16:creationId xmlns:a16="http://schemas.microsoft.com/office/drawing/2014/main" id="{FEA15AF8-F668-C5D6-6C4C-CA747D32A351}"/>
              </a:ext>
            </a:extLst>
          </p:cNvPr>
          <p:cNvPicPr>
            <a:picLocks noChangeAspect="1"/>
          </p:cNvPicPr>
          <p:nvPr/>
        </p:nvPicPr>
        <p:blipFill>
          <a:blip r:embed="rId3"/>
          <a:stretch>
            <a:fillRect/>
          </a:stretch>
        </p:blipFill>
        <p:spPr>
          <a:xfrm>
            <a:off x="9034819" y="2067558"/>
            <a:ext cx="3055972" cy="2731749"/>
          </a:xfrm>
          <a:prstGeom prst="rect">
            <a:avLst/>
          </a:prstGeom>
          <a:ln w="12700">
            <a:miter lim="400000"/>
          </a:ln>
        </p:spPr>
      </p:pic>
    </p:spTree>
    <p:extLst>
      <p:ext uri="{BB962C8B-B14F-4D97-AF65-F5344CB8AC3E}">
        <p14:creationId xmlns:p14="http://schemas.microsoft.com/office/powerpoint/2010/main" val="41053431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30629"/>
          </a:xfrm>
        </p:spPr>
        <p:txBody>
          <a:bodyPr>
            <a:normAutofit fontScale="90000"/>
          </a:bodyPr>
          <a:lstStyle/>
          <a:p>
            <a:pPr algn="ctr"/>
            <a:r>
              <a:rPr lang="it-CH" sz="4000" b="1" dirty="0">
                <a:solidFill>
                  <a:schemeClr val="accent5">
                    <a:lumMod val="50000"/>
                  </a:schemeClr>
                </a:solidFill>
              </a:rPr>
              <a:t>Allowing protein and ligand flexibility is often better</a:t>
            </a:r>
          </a:p>
        </p:txBody>
      </p:sp>
      <p:sp>
        <p:nvSpPr>
          <p:cNvPr id="3" name="Slide Number">
            <a:extLst>
              <a:ext uri="{FF2B5EF4-FFF2-40B4-BE49-F238E27FC236}">
                <a16:creationId xmlns:a16="http://schemas.microsoft.com/office/drawing/2014/main" id="{9D921BC2-7BBF-7649-27A6-FAD433E68FA2}"/>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10</a:t>
            </a:fld>
            <a:endParaRPr lang="en-GB" dirty="0">
              <a:solidFill>
                <a:schemeClr val="bg1">
                  <a:lumMod val="50000"/>
                </a:schemeClr>
              </a:solidFill>
            </a:endParaRPr>
          </a:p>
        </p:txBody>
      </p:sp>
      <p:pic>
        <p:nvPicPr>
          <p:cNvPr id="10242" name="Picture 2" descr="Fig 1">
            <a:extLst>
              <a:ext uri="{FF2B5EF4-FFF2-40B4-BE49-F238E27FC236}">
                <a16:creationId xmlns:a16="http://schemas.microsoft.com/office/drawing/2014/main" id="{C297793E-FBA4-7D8A-6F5A-99F59EDDF1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8439" y="1479689"/>
            <a:ext cx="9713957" cy="46950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43745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30629"/>
          </a:xfrm>
        </p:spPr>
        <p:txBody>
          <a:bodyPr>
            <a:normAutofit/>
          </a:bodyPr>
          <a:lstStyle/>
          <a:p>
            <a:pPr algn="ctr"/>
            <a:r>
              <a:rPr lang="it-CH" sz="4000" b="1" dirty="0">
                <a:solidFill>
                  <a:schemeClr val="accent5">
                    <a:lumMod val="50000"/>
                  </a:schemeClr>
                </a:solidFill>
              </a:rPr>
              <a:t>Flexibility increases compute time</a:t>
            </a:r>
          </a:p>
        </p:txBody>
      </p:sp>
      <p:sp>
        <p:nvSpPr>
          <p:cNvPr id="3" name="Slide Number">
            <a:extLst>
              <a:ext uri="{FF2B5EF4-FFF2-40B4-BE49-F238E27FC236}">
                <a16:creationId xmlns:a16="http://schemas.microsoft.com/office/drawing/2014/main" id="{9D921BC2-7BBF-7649-27A6-FAD433E68FA2}"/>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11</a:t>
            </a:fld>
            <a:endParaRPr lang="en-GB" dirty="0">
              <a:solidFill>
                <a:schemeClr val="bg1">
                  <a:lumMod val="50000"/>
                </a:schemeClr>
              </a:solidFill>
            </a:endParaRPr>
          </a:p>
        </p:txBody>
      </p:sp>
      <p:pic>
        <p:nvPicPr>
          <p:cNvPr id="5" name="Picture 4">
            <a:extLst>
              <a:ext uri="{FF2B5EF4-FFF2-40B4-BE49-F238E27FC236}">
                <a16:creationId xmlns:a16="http://schemas.microsoft.com/office/drawing/2014/main" id="{4C835FBD-A27A-E8B1-61BA-CA554BB451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26547" y="3470095"/>
            <a:ext cx="4145212" cy="3112021"/>
          </a:xfrm>
          <a:prstGeom prst="rect">
            <a:avLst/>
          </a:prstGeom>
        </p:spPr>
      </p:pic>
      <p:sp>
        <p:nvSpPr>
          <p:cNvPr id="6" name="TextBox 5">
            <a:extLst>
              <a:ext uri="{FF2B5EF4-FFF2-40B4-BE49-F238E27FC236}">
                <a16:creationId xmlns:a16="http://schemas.microsoft.com/office/drawing/2014/main" id="{3D2DD651-C91F-A591-1AF4-D4E2951DE305}"/>
              </a:ext>
            </a:extLst>
          </p:cNvPr>
          <p:cNvSpPr txBox="1"/>
          <p:nvPr/>
        </p:nvSpPr>
        <p:spPr>
          <a:xfrm>
            <a:off x="8301654" y="3211804"/>
            <a:ext cx="2305118" cy="400110"/>
          </a:xfrm>
          <a:prstGeom prst="rect">
            <a:avLst/>
          </a:prstGeom>
          <a:noFill/>
        </p:spPr>
        <p:txBody>
          <a:bodyPr wrap="none" rtlCol="0">
            <a:spAutoFit/>
          </a:bodyPr>
          <a:lstStyle/>
          <a:p>
            <a:r>
              <a:rPr lang="en-US" sz="2000" dirty="0"/>
              <a:t>Simulated annealing</a:t>
            </a:r>
          </a:p>
        </p:txBody>
      </p:sp>
      <p:pic>
        <p:nvPicPr>
          <p:cNvPr id="7" name="Main graphic">
            <a:extLst>
              <a:ext uri="{FF2B5EF4-FFF2-40B4-BE49-F238E27FC236}">
                <a16:creationId xmlns:a16="http://schemas.microsoft.com/office/drawing/2014/main" id="{FEBB23A8-DC12-41C4-E22E-A62D15CF9AEE}"/>
              </a:ext>
            </a:extLst>
          </p:cNvPr>
          <p:cNvPicPr/>
          <p:nvPr/>
        </p:nvPicPr>
        <p:blipFill rotWithShape="1">
          <a:blip r:embed="rId3"/>
          <a:srcRect l="60360" t="8559" r="1879" b="54775"/>
          <a:stretch/>
        </p:blipFill>
        <p:spPr>
          <a:xfrm>
            <a:off x="8081838" y="1077739"/>
            <a:ext cx="2930823" cy="2174037"/>
          </a:xfrm>
          <a:prstGeom prst="rect">
            <a:avLst/>
          </a:prstGeom>
          <a:ln>
            <a:noFill/>
          </a:ln>
        </p:spPr>
      </p:pic>
      <p:sp>
        <p:nvSpPr>
          <p:cNvPr id="9" name="TextBox 8">
            <a:extLst>
              <a:ext uri="{FF2B5EF4-FFF2-40B4-BE49-F238E27FC236}">
                <a16:creationId xmlns:a16="http://schemas.microsoft.com/office/drawing/2014/main" id="{9A663E8A-FCF0-7ECE-04A2-4C64739315A1}"/>
              </a:ext>
            </a:extLst>
          </p:cNvPr>
          <p:cNvSpPr txBox="1"/>
          <p:nvPr/>
        </p:nvSpPr>
        <p:spPr>
          <a:xfrm>
            <a:off x="938784" y="6460405"/>
            <a:ext cx="6096000" cy="307777"/>
          </a:xfrm>
          <a:prstGeom prst="rect">
            <a:avLst/>
          </a:prstGeom>
          <a:noFill/>
        </p:spPr>
        <p:txBody>
          <a:bodyPr wrap="square">
            <a:spAutoFit/>
          </a:bodyPr>
          <a:lstStyle/>
          <a:p>
            <a:r>
              <a:rPr lang="en-GB" sz="1400" b="0" i="1" u="none" strike="noStrike" dirty="0">
                <a:solidFill>
                  <a:schemeClr val="bg1">
                    <a:lumMod val="65000"/>
                  </a:schemeClr>
                </a:solidFill>
                <a:effectLst/>
                <a:latin typeface="Calibri" panose="020F0502020204030204" pitchFamily="34" charset="0"/>
                <a:cs typeface="Calibri" panose="020F0502020204030204" pitchFamily="34" charset="0"/>
              </a:rPr>
              <a:t>J. Chem. Inf. Model.</a:t>
            </a:r>
            <a:r>
              <a:rPr lang="en-GB" sz="1400" b="0" i="0" u="none" strike="noStrike" dirty="0">
                <a:solidFill>
                  <a:schemeClr val="bg1">
                    <a:lumMod val="65000"/>
                  </a:schemeClr>
                </a:solidFill>
                <a:effectLst/>
                <a:highlight>
                  <a:srgbClr val="FFFFFF"/>
                </a:highlight>
                <a:latin typeface="Calibri" panose="020F0502020204030204" pitchFamily="34" charset="0"/>
                <a:cs typeface="Calibri" panose="020F0502020204030204" pitchFamily="34" charset="0"/>
              </a:rPr>
              <a:t> </a:t>
            </a:r>
            <a:r>
              <a:rPr lang="en-GB" sz="1400" b="0" i="0" u="none" strike="noStrike" dirty="0">
                <a:solidFill>
                  <a:schemeClr val="bg1">
                    <a:lumMod val="65000"/>
                  </a:schemeClr>
                </a:solidFill>
                <a:effectLst/>
                <a:latin typeface="Calibri" panose="020F0502020204030204" pitchFamily="34" charset="0"/>
                <a:cs typeface="Calibri" panose="020F0502020204030204" pitchFamily="34" charset="0"/>
              </a:rPr>
              <a:t>2023, 63, 7, 1982–1998</a:t>
            </a:r>
            <a:endParaRPr lang="en-US" sz="1400" dirty="0">
              <a:solidFill>
                <a:schemeClr val="bg1">
                  <a:lumMod val="65000"/>
                </a:schemeClr>
              </a:solidFill>
              <a:latin typeface="Calibri" panose="020F0502020204030204" pitchFamily="34" charset="0"/>
              <a:cs typeface="Calibri" panose="020F0502020204030204" pitchFamily="34" charset="0"/>
            </a:endParaRPr>
          </a:p>
        </p:txBody>
      </p:sp>
      <p:pic>
        <p:nvPicPr>
          <p:cNvPr id="10" name="Picture 9">
            <a:extLst>
              <a:ext uri="{FF2B5EF4-FFF2-40B4-BE49-F238E27FC236}">
                <a16:creationId xmlns:a16="http://schemas.microsoft.com/office/drawing/2014/main" id="{C81A6CEE-D576-FFDC-3E92-DCED98000022}"/>
              </a:ext>
            </a:extLst>
          </p:cNvPr>
          <p:cNvPicPr>
            <a:picLocks noChangeAspect="1"/>
          </p:cNvPicPr>
          <p:nvPr/>
        </p:nvPicPr>
        <p:blipFill>
          <a:blip r:embed="rId4"/>
          <a:stretch>
            <a:fillRect/>
          </a:stretch>
        </p:blipFill>
        <p:spPr>
          <a:xfrm>
            <a:off x="1041045" y="1236178"/>
            <a:ext cx="4428092" cy="3634749"/>
          </a:xfrm>
          <a:prstGeom prst="rect">
            <a:avLst/>
          </a:prstGeom>
        </p:spPr>
      </p:pic>
      <p:sp>
        <p:nvSpPr>
          <p:cNvPr id="12" name="TextBox 11">
            <a:extLst>
              <a:ext uri="{FF2B5EF4-FFF2-40B4-BE49-F238E27FC236}">
                <a16:creationId xmlns:a16="http://schemas.microsoft.com/office/drawing/2014/main" id="{DC33FEA2-AE66-A026-95BF-7CDE52D60545}"/>
              </a:ext>
            </a:extLst>
          </p:cNvPr>
          <p:cNvSpPr txBox="1"/>
          <p:nvPr/>
        </p:nvSpPr>
        <p:spPr>
          <a:xfrm>
            <a:off x="131226" y="4717112"/>
            <a:ext cx="3325124" cy="1323439"/>
          </a:xfrm>
          <a:prstGeom prst="rect">
            <a:avLst/>
          </a:prstGeom>
          <a:noFill/>
        </p:spPr>
        <p:txBody>
          <a:bodyPr wrap="square">
            <a:spAutoFit/>
          </a:bodyPr>
          <a:lstStyle/>
          <a:p>
            <a:r>
              <a:rPr lang="en-GB" sz="2000" dirty="0">
                <a:effectLst/>
                <a:highlight>
                  <a:srgbClr val="FFFFFF"/>
                </a:highlight>
                <a:latin typeface="Calibri" panose="020F0502020204030204" pitchFamily="34" charset="0"/>
                <a:cs typeface="Calibri" panose="020F0502020204030204" pitchFamily="34" charset="0"/>
              </a:rPr>
              <a:t>N=T360/</a:t>
            </a:r>
            <a:r>
              <a:rPr lang="en-GB" sz="2000" dirty="0" err="1">
                <a:effectLst/>
                <a:highlight>
                  <a:srgbClr val="FFFFFF"/>
                </a:highlight>
                <a:latin typeface="Calibri" panose="020F0502020204030204" pitchFamily="34" charset="0"/>
                <a:cs typeface="Calibri" panose="020F0502020204030204" pitchFamily="34" charset="0"/>
              </a:rPr>
              <a:t>i</a:t>
            </a:r>
            <a:r>
              <a:rPr lang="en-GB" sz="2000" dirty="0">
                <a:effectLst/>
                <a:highlight>
                  <a:srgbClr val="FFFFFF"/>
                </a:highlight>
                <a:latin typeface="Calibri" panose="020F0502020204030204" pitchFamily="34" charset="0"/>
                <a:cs typeface="Calibri" panose="020F0502020204030204" pitchFamily="34" charset="0"/>
              </a:rPr>
              <a:t> </a:t>
            </a:r>
          </a:p>
          <a:p>
            <a:r>
              <a:rPr lang="en-GB" sz="2000" dirty="0">
                <a:effectLst/>
                <a:highlight>
                  <a:srgbClr val="FFFFFF"/>
                </a:highlight>
                <a:latin typeface="Calibri" panose="020F0502020204030204" pitchFamily="34" charset="0"/>
                <a:cs typeface="Calibri" panose="020F0502020204030204" pitchFamily="34" charset="0"/>
              </a:rPr>
              <a:t>N: number of conformations </a:t>
            </a:r>
          </a:p>
          <a:p>
            <a:r>
              <a:rPr lang="en-GB" sz="2000" dirty="0">
                <a:effectLst/>
                <a:highlight>
                  <a:srgbClr val="FFFFFF"/>
                </a:highlight>
                <a:latin typeface="Calibri" panose="020F0502020204030204" pitchFamily="34" charset="0"/>
                <a:cs typeface="Calibri" panose="020F0502020204030204" pitchFamily="34" charset="0"/>
              </a:rPr>
              <a:t>T: number of </a:t>
            </a:r>
            <a:r>
              <a:rPr lang="en-GB" sz="2000" dirty="0" err="1">
                <a:effectLst/>
                <a:highlight>
                  <a:srgbClr val="FFFFFF"/>
                </a:highlight>
                <a:latin typeface="Calibri" panose="020F0502020204030204" pitchFamily="34" charset="0"/>
                <a:cs typeface="Calibri" panose="020F0502020204030204" pitchFamily="34" charset="0"/>
              </a:rPr>
              <a:t>rotable</a:t>
            </a:r>
            <a:r>
              <a:rPr lang="en-GB" sz="2000" dirty="0">
                <a:effectLst/>
                <a:highlight>
                  <a:srgbClr val="FFFFFF"/>
                </a:highlight>
                <a:latin typeface="Calibri" panose="020F0502020204030204" pitchFamily="34" charset="0"/>
                <a:cs typeface="Calibri" panose="020F0502020204030204" pitchFamily="34" charset="0"/>
              </a:rPr>
              <a:t> bonds</a:t>
            </a:r>
          </a:p>
          <a:p>
            <a:r>
              <a:rPr lang="en-GB" sz="2000" dirty="0">
                <a:effectLst/>
                <a:highlight>
                  <a:srgbClr val="FFFFFF"/>
                </a:highlight>
                <a:latin typeface="Calibri" panose="020F0502020204030204" pitchFamily="34" charset="0"/>
                <a:cs typeface="Calibri" panose="020F0502020204030204" pitchFamily="34" charset="0"/>
              </a:rPr>
              <a:t>I: incremental degrees </a:t>
            </a:r>
          </a:p>
        </p:txBody>
      </p:sp>
      <p:sp>
        <p:nvSpPr>
          <p:cNvPr id="14" name="TextBox 13">
            <a:extLst>
              <a:ext uri="{FF2B5EF4-FFF2-40B4-BE49-F238E27FC236}">
                <a16:creationId xmlns:a16="http://schemas.microsoft.com/office/drawing/2014/main" id="{9EF7CD7C-382C-93F6-918C-5EA253412900}"/>
              </a:ext>
            </a:extLst>
          </p:cNvPr>
          <p:cNvSpPr txBox="1"/>
          <p:nvPr/>
        </p:nvSpPr>
        <p:spPr>
          <a:xfrm>
            <a:off x="4828032" y="6465028"/>
            <a:ext cx="6096000" cy="307777"/>
          </a:xfrm>
          <a:prstGeom prst="rect">
            <a:avLst/>
          </a:prstGeom>
          <a:noFill/>
        </p:spPr>
        <p:txBody>
          <a:bodyPr wrap="square">
            <a:spAutoFit/>
          </a:bodyPr>
          <a:lstStyle/>
          <a:p>
            <a:r>
              <a:rPr lang="en-US" sz="1400" dirty="0">
                <a:solidFill>
                  <a:schemeClr val="bg1">
                    <a:lumMod val="65000"/>
                  </a:schemeClr>
                </a:solidFill>
              </a:rPr>
              <a:t>https://</a:t>
            </a:r>
            <a:r>
              <a:rPr lang="en-US" sz="1400" dirty="0" err="1">
                <a:solidFill>
                  <a:schemeClr val="bg1">
                    <a:lumMod val="65000"/>
                  </a:schemeClr>
                </a:solidFill>
              </a:rPr>
              <a:t>sgt.cnag.cat</a:t>
            </a:r>
            <a:r>
              <a:rPr lang="en-US" sz="1400" dirty="0">
                <a:solidFill>
                  <a:schemeClr val="bg1">
                    <a:lumMod val="65000"/>
                  </a:schemeClr>
                </a:solidFill>
              </a:rPr>
              <a:t>/www/presentations/files/slides/20110112_Docking.pdf</a:t>
            </a:r>
          </a:p>
        </p:txBody>
      </p:sp>
      <p:sp>
        <p:nvSpPr>
          <p:cNvPr id="4" name="TextBox 3">
            <a:extLst>
              <a:ext uri="{FF2B5EF4-FFF2-40B4-BE49-F238E27FC236}">
                <a16:creationId xmlns:a16="http://schemas.microsoft.com/office/drawing/2014/main" id="{B59C7108-295D-8A72-0EAD-EB5FBFEC07C4}"/>
              </a:ext>
            </a:extLst>
          </p:cNvPr>
          <p:cNvSpPr txBox="1"/>
          <p:nvPr/>
        </p:nvSpPr>
        <p:spPr>
          <a:xfrm>
            <a:off x="3733220" y="4717112"/>
            <a:ext cx="3325124" cy="1323439"/>
          </a:xfrm>
          <a:prstGeom prst="rect">
            <a:avLst/>
          </a:prstGeom>
          <a:noFill/>
        </p:spPr>
        <p:txBody>
          <a:bodyPr wrap="square">
            <a:spAutoFit/>
          </a:bodyPr>
          <a:lstStyle/>
          <a:p>
            <a:r>
              <a:rPr lang="en-GB" sz="2000" b="1" dirty="0">
                <a:effectLst/>
                <a:highlight>
                  <a:srgbClr val="FFFFFF"/>
                </a:highlight>
                <a:latin typeface="Calibri" panose="020F0502020204030204" pitchFamily="34" charset="0"/>
                <a:cs typeface="Calibri" panose="020F0502020204030204" pitchFamily="34" charset="0"/>
              </a:rPr>
              <a:t>Typical drug molecule</a:t>
            </a:r>
            <a:endParaRPr lang="en-GB" sz="2000" dirty="0">
              <a:effectLst/>
              <a:highlight>
                <a:srgbClr val="FFFFFF"/>
              </a:highlight>
              <a:latin typeface="Calibri" panose="020F0502020204030204" pitchFamily="34" charset="0"/>
              <a:cs typeface="Calibri" panose="020F0502020204030204" pitchFamily="34" charset="0"/>
            </a:endParaRPr>
          </a:p>
          <a:p>
            <a:r>
              <a:rPr lang="en-GB" sz="2000" dirty="0">
                <a:effectLst/>
                <a:highlight>
                  <a:srgbClr val="FFFFFF"/>
                </a:highlight>
                <a:latin typeface="Calibri" panose="020F0502020204030204" pitchFamily="34" charset="0"/>
                <a:cs typeface="Calibri" panose="020F0502020204030204" pitchFamily="34" charset="0"/>
              </a:rPr>
              <a:t>10 </a:t>
            </a:r>
            <a:r>
              <a:rPr lang="en-GB" sz="2000" dirty="0" err="1">
                <a:effectLst/>
                <a:highlight>
                  <a:srgbClr val="FFFFFF"/>
                </a:highlight>
                <a:latin typeface="Calibri" panose="020F0502020204030204" pitchFamily="34" charset="0"/>
                <a:cs typeface="Calibri" panose="020F0502020204030204" pitchFamily="34" charset="0"/>
              </a:rPr>
              <a:t>rotable</a:t>
            </a:r>
            <a:r>
              <a:rPr lang="en-GB" sz="2000" dirty="0">
                <a:effectLst/>
                <a:highlight>
                  <a:srgbClr val="FFFFFF"/>
                </a:highlight>
                <a:latin typeface="Calibri" panose="020F0502020204030204" pitchFamily="34" charset="0"/>
                <a:cs typeface="Calibri" panose="020F0502020204030204" pitchFamily="34" charset="0"/>
              </a:rPr>
              <a:t> bonds</a:t>
            </a:r>
            <a:br>
              <a:rPr lang="en-GB" sz="2000" dirty="0">
                <a:effectLst/>
                <a:highlight>
                  <a:srgbClr val="FFFFFF"/>
                </a:highlight>
                <a:latin typeface="Calibri" panose="020F0502020204030204" pitchFamily="34" charset="0"/>
                <a:cs typeface="Calibri" panose="020F0502020204030204" pitchFamily="34" charset="0"/>
              </a:rPr>
            </a:br>
            <a:r>
              <a:rPr lang="en-GB" sz="2000" dirty="0">
                <a:effectLst/>
                <a:highlight>
                  <a:srgbClr val="FFFFFF"/>
                </a:highlight>
                <a:latin typeface="Calibri" panose="020F0502020204030204" pitchFamily="34" charset="0"/>
                <a:cs typeface="Calibri" panose="020F0502020204030204" pitchFamily="34" charset="0"/>
              </a:rPr>
              <a:t>30</a:t>
            </a:r>
            <a:r>
              <a:rPr lang="en-GB" sz="2000" baseline="30000" dirty="0">
                <a:effectLst/>
                <a:highlight>
                  <a:srgbClr val="FFFFFF"/>
                </a:highlight>
                <a:latin typeface="Calibri" panose="020F0502020204030204" pitchFamily="34" charset="0"/>
                <a:cs typeface="Calibri" panose="020F0502020204030204" pitchFamily="34" charset="0"/>
              </a:rPr>
              <a:t>o</a:t>
            </a:r>
            <a:r>
              <a:rPr lang="en-GB" sz="2000" dirty="0">
                <a:effectLst/>
                <a:highlight>
                  <a:srgbClr val="FFFFFF"/>
                </a:highlight>
                <a:latin typeface="Calibri" panose="020F0502020204030204" pitchFamily="34" charset="0"/>
                <a:cs typeface="Calibri" panose="020F0502020204030204" pitchFamily="34" charset="0"/>
              </a:rPr>
              <a:t> increments (discrete) </a:t>
            </a:r>
          </a:p>
          <a:p>
            <a:r>
              <a:rPr lang="en-GB" sz="2000" b="1" i="1" dirty="0">
                <a:solidFill>
                  <a:srgbClr val="C00000"/>
                </a:solidFill>
                <a:effectLst/>
                <a:highlight>
                  <a:srgbClr val="FFFFFF"/>
                </a:highlight>
                <a:latin typeface="Calibri" panose="020F0502020204030204" pitchFamily="34" charset="0"/>
                <a:cs typeface="Calibri" panose="020F0502020204030204" pitchFamily="34" charset="0"/>
              </a:rPr>
              <a:t>10</a:t>
            </a:r>
            <a:r>
              <a:rPr lang="en-GB" sz="2000" b="1" i="1" baseline="30000" dirty="0">
                <a:solidFill>
                  <a:srgbClr val="C00000"/>
                </a:solidFill>
                <a:effectLst/>
                <a:highlight>
                  <a:srgbClr val="FFFFFF"/>
                </a:highlight>
                <a:latin typeface="Calibri" panose="020F0502020204030204" pitchFamily="34" charset="0"/>
                <a:cs typeface="Calibri" panose="020F0502020204030204" pitchFamily="34" charset="0"/>
              </a:rPr>
              <a:t>12 </a:t>
            </a:r>
            <a:r>
              <a:rPr lang="en-GB" sz="2000" b="1" i="1" dirty="0">
                <a:solidFill>
                  <a:srgbClr val="C00000"/>
                </a:solidFill>
                <a:effectLst/>
                <a:highlight>
                  <a:srgbClr val="FFFFFF"/>
                </a:highlight>
                <a:latin typeface="Calibri" panose="020F0502020204030204" pitchFamily="34" charset="0"/>
                <a:cs typeface="Calibri" panose="020F0502020204030204" pitchFamily="34" charset="0"/>
              </a:rPr>
              <a:t>plausible conformations!</a:t>
            </a:r>
            <a:r>
              <a:rPr lang="en-GB" sz="2000" b="1" i="1" dirty="0">
                <a:effectLst/>
                <a:highlight>
                  <a:srgbClr val="FFFFFF"/>
                </a:highlight>
                <a:latin typeface="Calibri" panose="020F0502020204030204" pitchFamily="34" charset="0"/>
                <a:cs typeface="Calibri" panose="020F0502020204030204" pitchFamily="34" charset="0"/>
              </a:rPr>
              <a:t> </a:t>
            </a:r>
            <a:endParaRPr lang="en-GB" sz="2000" dirty="0">
              <a:effectLst/>
              <a:highlight>
                <a:srgbClr val="FFFFFF"/>
              </a:highlight>
              <a:latin typeface="Calibri" panose="020F0502020204030204" pitchFamily="34" charset="0"/>
              <a:cs typeface="Calibri" panose="020F0502020204030204" pitchFamily="34" charset="0"/>
            </a:endParaRPr>
          </a:p>
        </p:txBody>
      </p:sp>
      <p:cxnSp>
        <p:nvCxnSpPr>
          <p:cNvPr id="11" name="Straight Arrow Connector 10">
            <a:extLst>
              <a:ext uri="{FF2B5EF4-FFF2-40B4-BE49-F238E27FC236}">
                <a16:creationId xmlns:a16="http://schemas.microsoft.com/office/drawing/2014/main" id="{0E484244-53D3-B78E-25DC-2C45D7F32347}"/>
              </a:ext>
            </a:extLst>
          </p:cNvPr>
          <p:cNvCxnSpPr>
            <a:cxnSpLocks/>
            <a:endCxn id="4" idx="1"/>
          </p:cNvCxnSpPr>
          <p:nvPr/>
        </p:nvCxnSpPr>
        <p:spPr>
          <a:xfrm>
            <a:off x="3267180" y="5378832"/>
            <a:ext cx="466040" cy="0"/>
          </a:xfrm>
          <a:prstGeom prst="straightConnector1">
            <a:avLst/>
          </a:prstGeom>
          <a:ln w="28575" cap="flat" cmpd="sng" algn="ctr">
            <a:solidFill>
              <a:schemeClr val="dk1"/>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283018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CD936EA-4E57-C35D-6380-44C658A7AFF0}"/>
              </a:ext>
            </a:extLst>
          </p:cNvPr>
          <p:cNvSpPr>
            <a:spLocks noGrp="1"/>
          </p:cNvSpPr>
          <p:nvPr>
            <p:ph type="title"/>
          </p:nvPr>
        </p:nvSpPr>
        <p:spPr>
          <a:xfrm>
            <a:off x="838200" y="105107"/>
            <a:ext cx="10515600" cy="830629"/>
          </a:xfrm>
        </p:spPr>
        <p:txBody>
          <a:bodyPr>
            <a:normAutofit/>
          </a:bodyPr>
          <a:lstStyle/>
          <a:p>
            <a:pPr algn="ctr"/>
            <a:r>
              <a:rPr lang="it-CH" sz="4000" b="1" dirty="0">
                <a:solidFill>
                  <a:schemeClr val="accent5">
                    <a:lumMod val="50000"/>
                  </a:schemeClr>
                </a:solidFill>
              </a:rPr>
              <a:t>Scoring functions</a:t>
            </a:r>
          </a:p>
        </p:txBody>
      </p:sp>
      <p:sp>
        <p:nvSpPr>
          <p:cNvPr id="15" name="Slide Number">
            <a:extLst>
              <a:ext uri="{FF2B5EF4-FFF2-40B4-BE49-F238E27FC236}">
                <a16:creationId xmlns:a16="http://schemas.microsoft.com/office/drawing/2014/main" id="{9C7E21DE-CB13-97B0-4924-F5BC7AB343C1}"/>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12</a:t>
            </a:fld>
            <a:endParaRPr lang="en-GB" dirty="0">
              <a:solidFill>
                <a:schemeClr val="bg1">
                  <a:lumMod val="50000"/>
                </a:schemeClr>
              </a:solidFill>
            </a:endParaRPr>
          </a:p>
        </p:txBody>
      </p:sp>
      <p:sp>
        <p:nvSpPr>
          <p:cNvPr id="2" name="TextBox 1">
            <a:extLst>
              <a:ext uri="{FF2B5EF4-FFF2-40B4-BE49-F238E27FC236}">
                <a16:creationId xmlns:a16="http://schemas.microsoft.com/office/drawing/2014/main" id="{2DEA5F62-6B63-10E2-654A-E05143F0AC24}"/>
              </a:ext>
            </a:extLst>
          </p:cNvPr>
          <p:cNvSpPr txBox="1"/>
          <p:nvPr/>
        </p:nvSpPr>
        <p:spPr>
          <a:xfrm>
            <a:off x="323979" y="4834315"/>
            <a:ext cx="6025451" cy="1477328"/>
          </a:xfrm>
          <a:prstGeom prst="rect">
            <a:avLst/>
          </a:prstGeom>
          <a:noFill/>
        </p:spPr>
        <p:txBody>
          <a:bodyPr wrap="square" rtlCol="0">
            <a:spAutoFit/>
          </a:bodyPr>
          <a:lstStyle/>
          <a:p>
            <a:pPr algn="ctr"/>
            <a:r>
              <a:rPr lang="en-US" sz="3000" dirty="0"/>
              <a:t>Scoring functions can be used beyond shape optimization to optimize ligand and protein interactions</a:t>
            </a:r>
          </a:p>
        </p:txBody>
      </p:sp>
      <p:pic>
        <p:nvPicPr>
          <p:cNvPr id="9218" name="Picture 2">
            <a:extLst>
              <a:ext uri="{FF2B5EF4-FFF2-40B4-BE49-F238E27FC236}">
                <a16:creationId xmlns:a16="http://schemas.microsoft.com/office/drawing/2014/main" id="{96961BBA-D327-2600-AA22-3B16469C4A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110630"/>
            <a:ext cx="4725331" cy="362712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Table 4">
            <a:extLst>
              <a:ext uri="{FF2B5EF4-FFF2-40B4-BE49-F238E27FC236}">
                <a16:creationId xmlns:a16="http://schemas.microsoft.com/office/drawing/2014/main" id="{C9CD32BF-4DCF-6CC5-CE72-A903F60A6288}"/>
              </a:ext>
            </a:extLst>
          </p:cNvPr>
          <p:cNvGraphicFramePr>
            <a:graphicFrameLocks noGrp="1"/>
          </p:cNvGraphicFramePr>
          <p:nvPr>
            <p:extLst>
              <p:ext uri="{D42A27DB-BD31-4B8C-83A1-F6EECF244321}">
                <p14:modId xmlns:p14="http://schemas.microsoft.com/office/powerpoint/2010/main" val="426621545"/>
              </p:ext>
            </p:extLst>
          </p:nvPr>
        </p:nvGraphicFramePr>
        <p:xfrm>
          <a:off x="7469488" y="1644634"/>
          <a:ext cx="3600969" cy="3236353"/>
        </p:xfrm>
        <a:graphic>
          <a:graphicData uri="http://schemas.openxmlformats.org/drawingml/2006/table">
            <a:tbl>
              <a:tblPr/>
              <a:tblGrid>
                <a:gridCol w="1466508">
                  <a:extLst>
                    <a:ext uri="{9D8B030D-6E8A-4147-A177-3AD203B41FA5}">
                      <a16:colId xmlns:a16="http://schemas.microsoft.com/office/drawing/2014/main" val="3988957029"/>
                    </a:ext>
                  </a:extLst>
                </a:gridCol>
                <a:gridCol w="2134461">
                  <a:extLst>
                    <a:ext uri="{9D8B030D-6E8A-4147-A177-3AD203B41FA5}">
                      <a16:colId xmlns:a16="http://schemas.microsoft.com/office/drawing/2014/main" val="2776447328"/>
                    </a:ext>
                  </a:extLst>
                </a:gridCol>
              </a:tblGrid>
              <a:tr h="486045">
                <a:tc>
                  <a:txBody>
                    <a:bodyPr/>
                    <a:lstStyle/>
                    <a:p>
                      <a:pPr algn="l" fontAlgn="auto"/>
                      <a:r>
                        <a:rPr lang="en-GB" sz="1900" b="1">
                          <a:effectLst/>
                        </a:rPr>
                        <a:t>Weight</a:t>
                      </a:r>
                    </a:p>
                  </a:txBody>
                  <a:tcPr marL="113504" marR="113504" marT="56752" marB="5675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l" fontAlgn="auto"/>
                      <a:r>
                        <a:rPr lang="en-GB" sz="1900" b="1">
                          <a:effectLst/>
                        </a:rPr>
                        <a:t>Term</a:t>
                      </a:r>
                    </a:p>
                  </a:txBody>
                  <a:tcPr marL="113504" marR="113504" marT="56752" marB="5675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85501927"/>
                  </a:ext>
                </a:extLst>
              </a:tr>
              <a:tr h="486045">
                <a:tc>
                  <a:txBody>
                    <a:bodyPr/>
                    <a:lstStyle/>
                    <a:p>
                      <a:pPr algn="l" fontAlgn="auto"/>
                      <a:r>
                        <a:rPr lang="en-GB" sz="1900" b="0">
                          <a:effectLst/>
                        </a:rPr>
                        <a:t>−0.0356</a:t>
                      </a:r>
                    </a:p>
                  </a:txBody>
                  <a:tcPr marL="113504" marR="113504" marT="56752" marB="5675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l" fontAlgn="auto"/>
                      <a:r>
                        <a:rPr lang="en-GB" sz="1900" b="0">
                          <a:effectLst/>
                        </a:rPr>
                        <a:t>gauss</a:t>
                      </a:r>
                      <a:r>
                        <a:rPr lang="en-GB" sz="1900" b="0" baseline="-25000">
                          <a:effectLst/>
                        </a:rPr>
                        <a:t>1</a:t>
                      </a:r>
                      <a:endParaRPr lang="en-GB" sz="1900" b="0">
                        <a:effectLst/>
                      </a:endParaRPr>
                    </a:p>
                  </a:txBody>
                  <a:tcPr marL="113504" marR="113504" marT="56752" marB="5675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2299708"/>
                  </a:ext>
                </a:extLst>
              </a:tr>
              <a:tr h="486045">
                <a:tc>
                  <a:txBody>
                    <a:bodyPr/>
                    <a:lstStyle/>
                    <a:p>
                      <a:pPr algn="l" fontAlgn="auto"/>
                      <a:r>
                        <a:rPr lang="en-GB" sz="1900" b="0">
                          <a:effectLst/>
                        </a:rPr>
                        <a:t>−0.00516</a:t>
                      </a:r>
                    </a:p>
                  </a:txBody>
                  <a:tcPr marL="113504" marR="113504" marT="56752" marB="5675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l" fontAlgn="auto"/>
                      <a:r>
                        <a:rPr lang="en-GB" sz="1900" b="0">
                          <a:effectLst/>
                        </a:rPr>
                        <a:t>gauss</a:t>
                      </a:r>
                      <a:r>
                        <a:rPr lang="en-GB" sz="1900" b="0" baseline="-25000">
                          <a:effectLst/>
                        </a:rPr>
                        <a:t>2</a:t>
                      </a:r>
                      <a:endParaRPr lang="en-GB" sz="1900" b="0">
                        <a:effectLst/>
                      </a:endParaRPr>
                    </a:p>
                  </a:txBody>
                  <a:tcPr marL="113504" marR="113504" marT="56752" marB="5675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23998708"/>
                  </a:ext>
                </a:extLst>
              </a:tr>
              <a:tr h="397263">
                <a:tc>
                  <a:txBody>
                    <a:bodyPr/>
                    <a:lstStyle/>
                    <a:p>
                      <a:pPr algn="l" fontAlgn="auto"/>
                      <a:r>
                        <a:rPr lang="en-GB" sz="1900" b="0">
                          <a:effectLst/>
                        </a:rPr>
                        <a:t>  0.840</a:t>
                      </a:r>
                    </a:p>
                  </a:txBody>
                  <a:tcPr marL="113504" marR="113504" marT="56752" marB="5675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l" fontAlgn="auto"/>
                      <a:r>
                        <a:rPr lang="en-GB" sz="1900" b="0" dirty="0">
                          <a:effectLst/>
                        </a:rPr>
                        <a:t>repulsion</a:t>
                      </a:r>
                    </a:p>
                  </a:txBody>
                  <a:tcPr marL="113504" marR="113504" marT="56752" marB="5675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960879581"/>
                  </a:ext>
                </a:extLst>
              </a:tr>
              <a:tr h="486045">
                <a:tc>
                  <a:txBody>
                    <a:bodyPr/>
                    <a:lstStyle/>
                    <a:p>
                      <a:pPr algn="l" fontAlgn="auto"/>
                      <a:r>
                        <a:rPr lang="en-GB" sz="1900" b="0" dirty="0">
                          <a:effectLst/>
                        </a:rPr>
                        <a:t>−0.0351</a:t>
                      </a:r>
                    </a:p>
                  </a:txBody>
                  <a:tcPr marL="113504" marR="113504" marT="56752" marB="5675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l" fontAlgn="auto"/>
                      <a:r>
                        <a:rPr lang="en-GB" sz="1900" b="0" dirty="0">
                          <a:effectLst/>
                        </a:rPr>
                        <a:t>hydrophobic</a:t>
                      </a:r>
                    </a:p>
                  </a:txBody>
                  <a:tcPr marL="113504" marR="113504" marT="56752" marB="5675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05538074"/>
                  </a:ext>
                </a:extLst>
              </a:tr>
              <a:tr h="486045">
                <a:tc>
                  <a:txBody>
                    <a:bodyPr/>
                    <a:lstStyle/>
                    <a:p>
                      <a:pPr algn="l" fontAlgn="auto"/>
                      <a:r>
                        <a:rPr lang="en-GB" sz="1900" b="0">
                          <a:effectLst/>
                        </a:rPr>
                        <a:t>−0.587</a:t>
                      </a:r>
                    </a:p>
                  </a:txBody>
                  <a:tcPr marL="113504" marR="113504" marT="56752" marB="5675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l" fontAlgn="auto"/>
                      <a:r>
                        <a:rPr lang="en-GB" sz="1900" b="0" dirty="0">
                          <a:effectLst/>
                        </a:rPr>
                        <a:t>hydrogen bonding</a:t>
                      </a:r>
                    </a:p>
                  </a:txBody>
                  <a:tcPr marL="113504" marR="113504" marT="56752" marB="5675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89130255"/>
                  </a:ext>
                </a:extLst>
              </a:tr>
              <a:tr h="397263">
                <a:tc>
                  <a:txBody>
                    <a:bodyPr/>
                    <a:lstStyle/>
                    <a:p>
                      <a:pPr algn="l" fontAlgn="auto"/>
                      <a:r>
                        <a:rPr lang="en-GB" sz="1900" b="0" dirty="0">
                          <a:effectLst/>
                        </a:rPr>
                        <a:t>0.0585</a:t>
                      </a:r>
                    </a:p>
                  </a:txBody>
                  <a:tcPr marL="113504" marR="113504" marT="56752" marB="5675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l" fontAlgn="auto"/>
                      <a:r>
                        <a:rPr lang="en-GB" sz="1900" b="0" i="1" dirty="0" err="1">
                          <a:effectLst/>
                        </a:rPr>
                        <a:t>N</a:t>
                      </a:r>
                      <a:r>
                        <a:rPr lang="en-GB" sz="1900" b="0" i="1" baseline="-25000" dirty="0" err="1">
                          <a:effectLst/>
                        </a:rPr>
                        <a:t>rot</a:t>
                      </a:r>
                      <a:endParaRPr lang="en-GB" sz="1900" b="0" dirty="0">
                        <a:effectLst/>
                      </a:endParaRPr>
                    </a:p>
                  </a:txBody>
                  <a:tcPr marL="113504" marR="113504" marT="56752" marB="5675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50711788"/>
                  </a:ext>
                </a:extLst>
              </a:tr>
            </a:tbl>
          </a:graphicData>
        </a:graphic>
      </p:graphicFrame>
      <p:pic>
        <p:nvPicPr>
          <p:cNvPr id="4" name="Picture 3" descr="A math equations and formulas&#10;&#10;Description automatically generated with medium confidence">
            <a:extLst>
              <a:ext uri="{FF2B5EF4-FFF2-40B4-BE49-F238E27FC236}">
                <a16:creationId xmlns:a16="http://schemas.microsoft.com/office/drawing/2014/main" id="{7633EFFD-D50B-FCC6-28F2-AF23759D88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2858" y="925462"/>
            <a:ext cx="5936590" cy="5197936"/>
          </a:xfrm>
          <a:prstGeom prst="rect">
            <a:avLst/>
          </a:prstGeom>
        </p:spPr>
      </p:pic>
      <p:sp>
        <p:nvSpPr>
          <p:cNvPr id="8" name="TextBox 7">
            <a:extLst>
              <a:ext uri="{FF2B5EF4-FFF2-40B4-BE49-F238E27FC236}">
                <a16:creationId xmlns:a16="http://schemas.microsoft.com/office/drawing/2014/main" id="{ADA2E812-1A9B-3248-A6EE-4A2B3706C148}"/>
              </a:ext>
            </a:extLst>
          </p:cNvPr>
          <p:cNvSpPr txBox="1"/>
          <p:nvPr/>
        </p:nvSpPr>
        <p:spPr>
          <a:xfrm>
            <a:off x="609600" y="6383561"/>
            <a:ext cx="3681984" cy="307777"/>
          </a:xfrm>
          <a:prstGeom prst="rect">
            <a:avLst/>
          </a:prstGeom>
          <a:noFill/>
        </p:spPr>
        <p:txBody>
          <a:bodyPr wrap="square">
            <a:spAutoFit/>
          </a:bodyPr>
          <a:lstStyle/>
          <a:p>
            <a:r>
              <a:rPr lang="en-GB" sz="1400" b="0" i="0" dirty="0">
                <a:solidFill>
                  <a:schemeClr val="bg1">
                    <a:lumMod val="65000"/>
                  </a:schemeClr>
                </a:solidFill>
                <a:effectLst/>
                <a:latin typeface="Calibri" panose="020F0502020204030204" pitchFamily="34" charset="0"/>
                <a:cs typeface="Calibri" panose="020F0502020204030204" pitchFamily="34" charset="0"/>
                <a:hlinkClick r:id="rId4">
                  <a:extLst>
                    <a:ext uri="{A12FA001-AC4F-418D-AE19-62706E023703}">
                      <ahyp:hlinkClr xmlns:ahyp="http://schemas.microsoft.com/office/drawing/2018/hyperlinkcolor" val="tx"/>
                    </a:ext>
                  </a:extLst>
                </a:hlinkClick>
              </a:rPr>
              <a:t>J Comput Chem. 2010 Jan 30; 31(2): 455–461.</a:t>
            </a:r>
            <a:endParaRPr lang="en-US" sz="1400" dirty="0">
              <a:solidFill>
                <a:schemeClr val="bg1">
                  <a:lumMod val="65000"/>
                </a:schemeClr>
              </a:solidFill>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ED940275-259F-D5DD-CCEB-DFD302FAD4C6}"/>
              </a:ext>
            </a:extLst>
          </p:cNvPr>
          <p:cNvSpPr txBox="1"/>
          <p:nvPr/>
        </p:nvSpPr>
        <p:spPr>
          <a:xfrm>
            <a:off x="7138386" y="6383561"/>
            <a:ext cx="3200430" cy="307777"/>
          </a:xfrm>
          <a:prstGeom prst="rect">
            <a:avLst/>
          </a:prstGeom>
          <a:noFill/>
        </p:spPr>
        <p:txBody>
          <a:bodyPr wrap="square">
            <a:spAutoFit/>
          </a:bodyPr>
          <a:lstStyle/>
          <a:p>
            <a:r>
              <a:rPr lang="en-GB" sz="1400" b="0" i="1" u="none" strike="noStrike" dirty="0">
                <a:solidFill>
                  <a:schemeClr val="bg1">
                    <a:lumMod val="65000"/>
                  </a:schemeClr>
                </a:solidFill>
                <a:effectLst/>
                <a:latin typeface="Calibri" panose="020F0502020204030204" pitchFamily="34" charset="0"/>
                <a:cs typeface="Calibri" panose="020F0502020204030204" pitchFamily="34" charset="0"/>
              </a:rPr>
              <a:t>Soft </a:t>
            </a:r>
            <a:r>
              <a:rPr lang="en-GB" sz="1400" b="0" i="1" u="none" strike="noStrike" dirty="0" err="1">
                <a:solidFill>
                  <a:schemeClr val="bg1">
                    <a:lumMod val="65000"/>
                  </a:schemeClr>
                </a:solidFill>
                <a:effectLst/>
                <a:latin typeface="Calibri" panose="020F0502020204030204" pitchFamily="34" charset="0"/>
                <a:cs typeface="Calibri" panose="020F0502020204030204" pitchFamily="34" charset="0"/>
              </a:rPr>
              <a:t>Comput</a:t>
            </a:r>
            <a:r>
              <a:rPr lang="en-GB" sz="1400" b="0" i="0" u="none" strike="noStrike" dirty="0">
                <a:solidFill>
                  <a:schemeClr val="bg1">
                    <a:lumMod val="65000"/>
                  </a:schemeClr>
                </a:solidFill>
                <a:effectLst/>
                <a:highlight>
                  <a:srgbClr val="FFFFFF"/>
                </a:highlight>
                <a:latin typeface="Calibri" panose="020F0502020204030204" pitchFamily="34" charset="0"/>
                <a:cs typeface="Calibri" panose="020F0502020204030204" pitchFamily="34" charset="0"/>
              </a:rPr>
              <a:t> </a:t>
            </a:r>
            <a:r>
              <a:rPr lang="en-GB" sz="1400" b="1" i="0" u="none" strike="noStrike" dirty="0">
                <a:solidFill>
                  <a:schemeClr val="bg1">
                    <a:lumMod val="65000"/>
                  </a:schemeClr>
                </a:solidFill>
                <a:effectLst/>
                <a:latin typeface="Calibri" panose="020F0502020204030204" pitchFamily="34" charset="0"/>
                <a:cs typeface="Calibri" panose="020F0502020204030204" pitchFamily="34" charset="0"/>
              </a:rPr>
              <a:t>23</a:t>
            </a:r>
            <a:r>
              <a:rPr lang="en-GB" sz="1400" b="0" i="0" u="none" strike="noStrike" dirty="0">
                <a:solidFill>
                  <a:schemeClr val="bg1">
                    <a:lumMod val="65000"/>
                  </a:schemeClr>
                </a:solidFill>
                <a:effectLst/>
                <a:highlight>
                  <a:srgbClr val="FFFFFF"/>
                </a:highlight>
                <a:latin typeface="Calibri" panose="020F0502020204030204" pitchFamily="34" charset="0"/>
                <a:cs typeface="Calibri" panose="020F0502020204030204" pitchFamily="34" charset="0"/>
              </a:rPr>
              <a:t>, 4155–4176 (2019). </a:t>
            </a:r>
            <a:endParaRPr lang="en-US" sz="1400" dirty="0">
              <a:solidFill>
                <a:schemeClr val="bg1">
                  <a:lumMod val="6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33240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30629"/>
          </a:xfrm>
        </p:spPr>
        <p:txBody>
          <a:bodyPr>
            <a:normAutofit/>
          </a:bodyPr>
          <a:lstStyle/>
          <a:p>
            <a:pPr algn="ctr"/>
            <a:r>
              <a:rPr lang="it-CH" sz="4000" b="1" dirty="0">
                <a:solidFill>
                  <a:schemeClr val="accent5">
                    <a:lumMod val="50000"/>
                  </a:schemeClr>
                </a:solidFill>
              </a:rPr>
              <a:t>Typical docking output generates multiple poses</a:t>
            </a:r>
          </a:p>
        </p:txBody>
      </p:sp>
      <p:sp>
        <p:nvSpPr>
          <p:cNvPr id="3" name="Slide Number">
            <a:extLst>
              <a:ext uri="{FF2B5EF4-FFF2-40B4-BE49-F238E27FC236}">
                <a16:creationId xmlns:a16="http://schemas.microsoft.com/office/drawing/2014/main" id="{9D921BC2-7BBF-7649-27A6-FAD433E68FA2}"/>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13</a:t>
            </a:fld>
            <a:endParaRPr lang="en-GB" dirty="0">
              <a:solidFill>
                <a:schemeClr val="bg1">
                  <a:lumMod val="50000"/>
                </a:schemeClr>
              </a:solidFill>
            </a:endParaRPr>
          </a:p>
        </p:txBody>
      </p:sp>
      <p:sp>
        <p:nvSpPr>
          <p:cNvPr id="5" name="TextBox 4">
            <a:extLst>
              <a:ext uri="{FF2B5EF4-FFF2-40B4-BE49-F238E27FC236}">
                <a16:creationId xmlns:a16="http://schemas.microsoft.com/office/drawing/2014/main" id="{8D819DB0-4100-56A1-D667-9B7C6E6735D6}"/>
              </a:ext>
            </a:extLst>
          </p:cNvPr>
          <p:cNvSpPr txBox="1"/>
          <p:nvPr/>
        </p:nvSpPr>
        <p:spPr>
          <a:xfrm>
            <a:off x="305717" y="2681471"/>
            <a:ext cx="6097836" cy="2308324"/>
          </a:xfrm>
          <a:prstGeom prst="rect">
            <a:avLst/>
          </a:prstGeom>
          <a:noFill/>
        </p:spPr>
        <p:txBody>
          <a:bodyPr wrap="square">
            <a:spAutoFit/>
          </a:bodyPr>
          <a:lstStyle/>
          <a:p>
            <a:r>
              <a:rPr lang="en-GB" dirty="0">
                <a:solidFill>
                  <a:srgbClr val="000000"/>
                </a:solidFill>
                <a:effectLst/>
                <a:latin typeface="Menlo" panose="020B0609030804020204" pitchFamily="49" charset="0"/>
              </a:rPr>
              <a:t>mode |   affinity | </a:t>
            </a:r>
            <a:r>
              <a:rPr lang="en-GB" dirty="0" err="1">
                <a:solidFill>
                  <a:srgbClr val="000000"/>
                </a:solidFill>
                <a:effectLst/>
                <a:latin typeface="Menlo" panose="020B0609030804020204" pitchFamily="49" charset="0"/>
              </a:rPr>
              <a:t>dist</a:t>
            </a:r>
            <a:r>
              <a:rPr lang="en-GB" dirty="0">
                <a:solidFill>
                  <a:srgbClr val="000000"/>
                </a:solidFill>
                <a:effectLst/>
                <a:latin typeface="Menlo" panose="020B0609030804020204" pitchFamily="49" charset="0"/>
              </a:rPr>
              <a:t> from best mode</a:t>
            </a:r>
          </a:p>
          <a:p>
            <a:r>
              <a:rPr lang="en-GB" dirty="0">
                <a:solidFill>
                  <a:srgbClr val="000000"/>
                </a:solidFill>
                <a:effectLst/>
                <a:latin typeface="Menlo" panose="020B0609030804020204" pitchFamily="49" charset="0"/>
              </a:rPr>
              <a:t>     | (kcal/mol) | </a:t>
            </a:r>
            <a:r>
              <a:rPr lang="en-GB" dirty="0" err="1">
                <a:solidFill>
                  <a:srgbClr val="000000"/>
                </a:solidFill>
                <a:effectLst/>
                <a:latin typeface="Menlo" panose="020B0609030804020204" pitchFamily="49" charset="0"/>
              </a:rPr>
              <a:t>rmsd</a:t>
            </a:r>
            <a:r>
              <a:rPr lang="en-GB" dirty="0">
                <a:solidFill>
                  <a:srgbClr val="000000"/>
                </a:solidFill>
                <a:effectLst/>
                <a:latin typeface="Menlo" panose="020B0609030804020204" pitchFamily="49" charset="0"/>
              </a:rPr>
              <a:t> </a:t>
            </a:r>
            <a:r>
              <a:rPr lang="en-GB" dirty="0" err="1">
                <a:solidFill>
                  <a:srgbClr val="000000"/>
                </a:solidFill>
                <a:effectLst/>
                <a:latin typeface="Menlo" panose="020B0609030804020204" pitchFamily="49" charset="0"/>
              </a:rPr>
              <a:t>l.b</a:t>
            </a:r>
            <a:r>
              <a:rPr lang="en-GB" dirty="0">
                <a:solidFill>
                  <a:srgbClr val="000000"/>
                </a:solidFill>
                <a:effectLst/>
                <a:latin typeface="Menlo" panose="020B0609030804020204" pitchFamily="49" charset="0"/>
              </a:rPr>
              <a:t>.| </a:t>
            </a:r>
            <a:r>
              <a:rPr lang="en-GB" dirty="0" err="1">
                <a:solidFill>
                  <a:srgbClr val="000000"/>
                </a:solidFill>
                <a:effectLst/>
                <a:latin typeface="Menlo" panose="020B0609030804020204" pitchFamily="49" charset="0"/>
              </a:rPr>
              <a:t>rmsd</a:t>
            </a:r>
            <a:r>
              <a:rPr lang="en-GB" dirty="0">
                <a:solidFill>
                  <a:srgbClr val="000000"/>
                </a:solidFill>
                <a:effectLst/>
                <a:latin typeface="Menlo" panose="020B0609030804020204" pitchFamily="49" charset="0"/>
              </a:rPr>
              <a:t> </a:t>
            </a:r>
            <a:r>
              <a:rPr lang="en-GB" dirty="0" err="1">
                <a:solidFill>
                  <a:srgbClr val="000000"/>
                </a:solidFill>
                <a:effectLst/>
                <a:latin typeface="Menlo" panose="020B0609030804020204" pitchFamily="49" charset="0"/>
              </a:rPr>
              <a:t>u.b</a:t>
            </a:r>
            <a:r>
              <a:rPr lang="en-GB" dirty="0">
                <a:solidFill>
                  <a:srgbClr val="000000"/>
                </a:solidFill>
                <a:effectLst/>
                <a:latin typeface="Menlo" panose="020B0609030804020204" pitchFamily="49" charset="0"/>
              </a:rPr>
              <a:t>.</a:t>
            </a:r>
          </a:p>
          <a:p>
            <a:r>
              <a:rPr lang="en-GB" dirty="0">
                <a:solidFill>
                  <a:srgbClr val="000000"/>
                </a:solidFill>
                <a:effectLst/>
                <a:latin typeface="Menlo" panose="020B0609030804020204" pitchFamily="49" charset="0"/>
              </a:rPr>
              <a:t>-----+------------+----------+----------</a:t>
            </a:r>
          </a:p>
          <a:p>
            <a:r>
              <a:rPr lang="en-GB" dirty="0">
                <a:solidFill>
                  <a:srgbClr val="000000"/>
                </a:solidFill>
                <a:effectLst/>
                <a:latin typeface="Menlo" panose="020B0609030804020204" pitchFamily="49" charset="0"/>
              </a:rPr>
              <a:t>   1        -8.36          0          0</a:t>
            </a:r>
          </a:p>
          <a:p>
            <a:r>
              <a:rPr lang="en-GB" dirty="0">
                <a:solidFill>
                  <a:srgbClr val="000000"/>
                </a:solidFill>
                <a:effectLst/>
                <a:latin typeface="Menlo" panose="020B0609030804020204" pitchFamily="49" charset="0"/>
              </a:rPr>
              <a:t>   2        -8.08      2.899      6.789</a:t>
            </a:r>
          </a:p>
          <a:p>
            <a:r>
              <a:rPr lang="en-GB" dirty="0">
                <a:solidFill>
                  <a:srgbClr val="000000"/>
                </a:solidFill>
                <a:effectLst/>
                <a:latin typeface="Menlo" panose="020B0609030804020204" pitchFamily="49" charset="0"/>
              </a:rPr>
              <a:t>   3       -7.985      3.643      7.852</a:t>
            </a:r>
          </a:p>
          <a:p>
            <a:r>
              <a:rPr lang="en-GB" dirty="0">
                <a:solidFill>
                  <a:srgbClr val="000000"/>
                </a:solidFill>
                <a:effectLst/>
                <a:latin typeface="Menlo" panose="020B0609030804020204" pitchFamily="49" charset="0"/>
              </a:rPr>
              <a:t>   4       -7.914      3.415       5.21</a:t>
            </a:r>
          </a:p>
          <a:p>
            <a:r>
              <a:rPr lang="en-GB" dirty="0">
                <a:solidFill>
                  <a:srgbClr val="000000"/>
                </a:solidFill>
                <a:effectLst/>
                <a:latin typeface="Menlo" panose="020B0609030804020204" pitchFamily="49" charset="0"/>
              </a:rPr>
              <a:t>   5       -7.765      2.167      2.826</a:t>
            </a:r>
          </a:p>
        </p:txBody>
      </p:sp>
      <p:pic>
        <p:nvPicPr>
          <p:cNvPr id="7" name="Picture 6" descr="A structure of a molecule&#10;&#10;Description automatically generated">
            <a:extLst>
              <a:ext uri="{FF2B5EF4-FFF2-40B4-BE49-F238E27FC236}">
                <a16:creationId xmlns:a16="http://schemas.microsoft.com/office/drawing/2014/main" id="{7C1BE788-75E7-CFDB-3B09-C401399733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90943" y="1547446"/>
            <a:ext cx="4862857" cy="4576374"/>
          </a:xfrm>
          <a:prstGeom prst="rect">
            <a:avLst/>
          </a:prstGeom>
        </p:spPr>
      </p:pic>
    </p:spTree>
    <p:extLst>
      <p:ext uri="{BB962C8B-B14F-4D97-AF65-F5344CB8AC3E}">
        <p14:creationId xmlns:p14="http://schemas.microsoft.com/office/powerpoint/2010/main" val="9155922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CD936EA-4E57-C35D-6380-44C658A7AFF0}"/>
              </a:ext>
            </a:extLst>
          </p:cNvPr>
          <p:cNvSpPr>
            <a:spLocks noGrp="1"/>
          </p:cNvSpPr>
          <p:nvPr>
            <p:ph type="title"/>
          </p:nvPr>
        </p:nvSpPr>
        <p:spPr>
          <a:xfrm>
            <a:off x="838200" y="365125"/>
            <a:ext cx="10515600" cy="830629"/>
          </a:xfrm>
        </p:spPr>
        <p:txBody>
          <a:bodyPr>
            <a:normAutofit/>
          </a:bodyPr>
          <a:lstStyle/>
          <a:p>
            <a:pPr algn="ctr"/>
            <a:r>
              <a:rPr lang="it-CH" sz="4000" b="1" dirty="0">
                <a:solidFill>
                  <a:schemeClr val="accent5">
                    <a:lumMod val="50000"/>
                  </a:schemeClr>
                </a:solidFill>
              </a:rPr>
              <a:t>Evaluating Docked structures</a:t>
            </a:r>
          </a:p>
        </p:txBody>
      </p:sp>
      <p:sp>
        <p:nvSpPr>
          <p:cNvPr id="15" name="Slide Number">
            <a:extLst>
              <a:ext uri="{FF2B5EF4-FFF2-40B4-BE49-F238E27FC236}">
                <a16:creationId xmlns:a16="http://schemas.microsoft.com/office/drawing/2014/main" id="{9C7E21DE-CB13-97B0-4924-F5BC7AB343C1}"/>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14</a:t>
            </a:fld>
            <a:endParaRPr lang="en-GB" dirty="0">
              <a:solidFill>
                <a:schemeClr val="bg1">
                  <a:lumMod val="50000"/>
                </a:schemeClr>
              </a:solidFill>
            </a:endParaRPr>
          </a:p>
        </p:txBody>
      </p:sp>
      <p:pic>
        <p:nvPicPr>
          <p:cNvPr id="5" name="Picture 4" descr="A chart of a cow&#10;&#10;Description automatically generated with medium confidence">
            <a:extLst>
              <a:ext uri="{FF2B5EF4-FFF2-40B4-BE49-F238E27FC236}">
                <a16:creationId xmlns:a16="http://schemas.microsoft.com/office/drawing/2014/main" id="{39899DAC-A216-65BF-52F6-F52826B5A2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9033" y="1195754"/>
            <a:ext cx="7772400" cy="2633012"/>
          </a:xfrm>
          <a:prstGeom prst="rect">
            <a:avLst/>
          </a:prstGeom>
        </p:spPr>
      </p:pic>
      <p:pic>
        <p:nvPicPr>
          <p:cNvPr id="8" name="Picture 7" descr="A diagram of a molecule&#10;&#10;Description automatically generated">
            <a:extLst>
              <a:ext uri="{FF2B5EF4-FFF2-40B4-BE49-F238E27FC236}">
                <a16:creationId xmlns:a16="http://schemas.microsoft.com/office/drawing/2014/main" id="{A84CBCA5-634E-AE1D-3A4E-76D577C7CE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05786" y="3582676"/>
            <a:ext cx="2840820" cy="2972054"/>
          </a:xfrm>
          <a:prstGeom prst="rect">
            <a:avLst/>
          </a:prstGeom>
        </p:spPr>
      </p:pic>
      <p:pic>
        <p:nvPicPr>
          <p:cNvPr id="10" name="Picture 9" descr="A diagram of a molecule&#10;&#10;Description automatically generated">
            <a:extLst>
              <a:ext uri="{FF2B5EF4-FFF2-40B4-BE49-F238E27FC236}">
                <a16:creationId xmlns:a16="http://schemas.microsoft.com/office/drawing/2014/main" id="{6AB932A6-7832-BF69-4B35-C0DC3379ADF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30565" y="3582676"/>
            <a:ext cx="3882771" cy="2908330"/>
          </a:xfrm>
          <a:prstGeom prst="rect">
            <a:avLst/>
          </a:prstGeom>
        </p:spPr>
      </p:pic>
    </p:spTree>
    <p:extLst>
      <p:ext uri="{BB962C8B-B14F-4D97-AF65-F5344CB8AC3E}">
        <p14:creationId xmlns:p14="http://schemas.microsoft.com/office/powerpoint/2010/main" val="35612701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30629"/>
          </a:xfrm>
        </p:spPr>
        <p:txBody>
          <a:bodyPr>
            <a:normAutofit/>
          </a:bodyPr>
          <a:lstStyle/>
          <a:p>
            <a:pPr algn="ctr"/>
            <a:r>
              <a:rPr lang="it-CH" sz="4000" b="1" dirty="0">
                <a:solidFill>
                  <a:schemeClr val="accent5">
                    <a:lumMod val="50000"/>
                  </a:schemeClr>
                </a:solidFill>
              </a:rPr>
              <a:t>Evaluating the binding mode/pose</a:t>
            </a:r>
          </a:p>
        </p:txBody>
      </p:sp>
      <p:sp>
        <p:nvSpPr>
          <p:cNvPr id="3" name="Slide Number">
            <a:extLst>
              <a:ext uri="{FF2B5EF4-FFF2-40B4-BE49-F238E27FC236}">
                <a16:creationId xmlns:a16="http://schemas.microsoft.com/office/drawing/2014/main" id="{9D921BC2-7BBF-7649-27A6-FAD433E68FA2}"/>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15</a:t>
            </a:fld>
            <a:endParaRPr lang="en-GB" dirty="0">
              <a:solidFill>
                <a:schemeClr val="bg1">
                  <a:lumMod val="50000"/>
                </a:schemeClr>
              </a:solidFill>
            </a:endParaRPr>
          </a:p>
        </p:txBody>
      </p:sp>
      <p:pic>
        <p:nvPicPr>
          <p:cNvPr id="13314" name="Picture 2">
            <a:extLst>
              <a:ext uri="{FF2B5EF4-FFF2-40B4-BE49-F238E27FC236}">
                <a16:creationId xmlns:a16="http://schemas.microsoft.com/office/drawing/2014/main" id="{4A4591F0-DC8D-DBD2-41B7-1819B9D988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77441" y="1573160"/>
            <a:ext cx="7083552" cy="412078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D5A9035-65E3-A364-86E3-7B12526F80FC}"/>
              </a:ext>
            </a:extLst>
          </p:cNvPr>
          <p:cNvSpPr txBox="1"/>
          <p:nvPr/>
        </p:nvSpPr>
        <p:spPr>
          <a:xfrm>
            <a:off x="5096256" y="6319280"/>
            <a:ext cx="6096000" cy="523220"/>
          </a:xfrm>
          <a:prstGeom prst="rect">
            <a:avLst/>
          </a:prstGeom>
          <a:noFill/>
        </p:spPr>
        <p:txBody>
          <a:bodyPr wrap="square">
            <a:spAutoFit/>
          </a:bodyPr>
          <a:lstStyle/>
          <a:p>
            <a:pPr algn="ctr"/>
            <a:r>
              <a:rPr lang="en-GB" sz="1400" b="0" i="0" u="none" strike="noStrike" dirty="0">
                <a:solidFill>
                  <a:schemeClr val="bg1">
                    <a:lumMod val="65000"/>
                  </a:schemeClr>
                </a:solidFill>
                <a:effectLst/>
                <a:latin typeface="Calibri" panose="020F0502020204030204" pitchFamily="34" charset="0"/>
                <a:cs typeface="Calibri" panose="020F0502020204030204" pitchFamily="34" charset="0"/>
                <a:hlinkClick r:id="rId3" tooltip="Go to Bioorganic &amp; Medicinal Chemistry on ScienceDirect">
                  <a:extLst>
                    <a:ext uri="{A12FA001-AC4F-418D-AE19-62706E023703}">
                      <ahyp:hlinkClr xmlns:ahyp="http://schemas.microsoft.com/office/drawing/2018/hyperlinkcolor" val="tx"/>
                    </a:ext>
                  </a:extLst>
                </a:hlinkClick>
              </a:rPr>
              <a:t>Bioorganic &amp; Medicinal Chemistry</a:t>
            </a:r>
            <a:endParaRPr lang="en-GB" sz="1400" b="0" i="0" u="none" strike="noStrike" dirty="0">
              <a:solidFill>
                <a:schemeClr val="bg1">
                  <a:lumMod val="65000"/>
                </a:schemeClr>
              </a:solidFill>
              <a:effectLst/>
              <a:latin typeface="Calibri" panose="020F0502020204030204" pitchFamily="34" charset="0"/>
              <a:cs typeface="Calibri" panose="020F0502020204030204" pitchFamily="34" charset="0"/>
            </a:endParaRPr>
          </a:p>
          <a:p>
            <a:pPr algn="ctr"/>
            <a:r>
              <a:rPr lang="en-GB" sz="1400" b="0" i="0" u="none" strike="noStrike" dirty="0">
                <a:solidFill>
                  <a:schemeClr val="bg1">
                    <a:lumMod val="65000"/>
                  </a:schemeClr>
                </a:solidFill>
                <a:effectLst/>
                <a:latin typeface="Calibri" panose="020F0502020204030204" pitchFamily="34" charset="0"/>
                <a:cs typeface="Calibri" panose="020F0502020204030204" pitchFamily="34" charset="0"/>
                <a:hlinkClick r:id="rId4" tooltip="Go to table of contents for this volume/issue">
                  <a:extLst>
                    <a:ext uri="{A12FA001-AC4F-418D-AE19-62706E023703}">
                      <ahyp:hlinkClr xmlns:ahyp="http://schemas.microsoft.com/office/drawing/2018/hyperlinkcolor" val="tx"/>
                    </a:ext>
                  </a:extLst>
                </a:hlinkClick>
              </a:rPr>
              <a:t>Volume 24, Issue 20</a:t>
            </a:r>
            <a:r>
              <a:rPr lang="en-GB" sz="1400" b="0" i="0" u="none" strike="noStrike" dirty="0">
                <a:solidFill>
                  <a:schemeClr val="bg1">
                    <a:lumMod val="65000"/>
                  </a:schemeClr>
                </a:solidFill>
                <a:effectLst/>
                <a:latin typeface="Calibri" panose="020F0502020204030204" pitchFamily="34" charset="0"/>
                <a:cs typeface="Calibri" panose="020F0502020204030204" pitchFamily="34" charset="0"/>
              </a:rPr>
              <a:t>, 15 October 2016, Pages 4890-4899</a:t>
            </a:r>
          </a:p>
        </p:txBody>
      </p:sp>
    </p:spTree>
    <p:extLst>
      <p:ext uri="{BB962C8B-B14F-4D97-AF65-F5344CB8AC3E}">
        <p14:creationId xmlns:p14="http://schemas.microsoft.com/office/powerpoint/2010/main" val="13366633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30629"/>
          </a:xfrm>
        </p:spPr>
        <p:txBody>
          <a:bodyPr>
            <a:normAutofit fontScale="90000"/>
          </a:bodyPr>
          <a:lstStyle/>
          <a:p>
            <a:pPr algn="ctr"/>
            <a:r>
              <a:rPr lang="it-CH" sz="4000" b="1" dirty="0">
                <a:solidFill>
                  <a:schemeClr val="accent5">
                    <a:lumMod val="50000"/>
                  </a:schemeClr>
                </a:solidFill>
              </a:rPr>
              <a:t>Template docking and cross docking improves docking</a:t>
            </a:r>
          </a:p>
        </p:txBody>
      </p:sp>
      <p:sp>
        <p:nvSpPr>
          <p:cNvPr id="3" name="Slide Number">
            <a:extLst>
              <a:ext uri="{FF2B5EF4-FFF2-40B4-BE49-F238E27FC236}">
                <a16:creationId xmlns:a16="http://schemas.microsoft.com/office/drawing/2014/main" id="{9D921BC2-7BBF-7649-27A6-FAD433E68FA2}"/>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16</a:t>
            </a:fld>
            <a:endParaRPr lang="en-GB" dirty="0">
              <a:solidFill>
                <a:schemeClr val="bg1">
                  <a:lumMod val="50000"/>
                </a:schemeClr>
              </a:solidFill>
            </a:endParaRPr>
          </a:p>
        </p:txBody>
      </p:sp>
      <p:sp>
        <p:nvSpPr>
          <p:cNvPr id="8" name="TextBox 7">
            <a:extLst>
              <a:ext uri="{FF2B5EF4-FFF2-40B4-BE49-F238E27FC236}">
                <a16:creationId xmlns:a16="http://schemas.microsoft.com/office/drawing/2014/main" id="{C02DC26B-5605-4569-02A2-8351A0C810EC}"/>
              </a:ext>
            </a:extLst>
          </p:cNvPr>
          <p:cNvSpPr txBox="1"/>
          <p:nvPr/>
        </p:nvSpPr>
        <p:spPr>
          <a:xfrm>
            <a:off x="7485670" y="1830849"/>
            <a:ext cx="3868130" cy="3939540"/>
          </a:xfrm>
          <a:prstGeom prst="rect">
            <a:avLst/>
          </a:prstGeom>
          <a:noFill/>
        </p:spPr>
        <p:txBody>
          <a:bodyPr wrap="square" rtlCol="0">
            <a:spAutoFit/>
          </a:bodyPr>
          <a:lstStyle/>
          <a:p>
            <a:pPr marL="342900" indent="-342900">
              <a:buFontTx/>
              <a:buChar char="-"/>
            </a:pPr>
            <a:r>
              <a:rPr lang="en-US" sz="2500" dirty="0"/>
              <a:t>Dock the same ligand into multiple protein structures (X-ray, MD)</a:t>
            </a:r>
          </a:p>
          <a:p>
            <a:pPr marL="342900" indent="-342900">
              <a:buFontTx/>
              <a:buChar char="-"/>
            </a:pPr>
            <a:r>
              <a:rPr lang="en-US" sz="2500" dirty="0"/>
              <a:t>Generate multiple ligand conformers and dock into multiple structures</a:t>
            </a:r>
          </a:p>
          <a:p>
            <a:pPr marL="342900" indent="-342900">
              <a:buFontTx/>
              <a:buChar char="-"/>
            </a:pPr>
            <a:r>
              <a:rPr lang="en-US" sz="2500" dirty="0"/>
              <a:t>Use existing ligand data as a template or guide e.g. through Maximum common substructure</a:t>
            </a:r>
          </a:p>
        </p:txBody>
      </p:sp>
      <p:pic>
        <p:nvPicPr>
          <p:cNvPr id="1028" name="Picture 4" descr="figure 1">
            <a:extLst>
              <a:ext uri="{FF2B5EF4-FFF2-40B4-BE49-F238E27FC236}">
                <a16:creationId xmlns:a16="http://schemas.microsoft.com/office/drawing/2014/main" id="{6B31BCAB-A61A-B779-3BFF-F6FFBCC72A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4463" y="1580242"/>
            <a:ext cx="6280105" cy="484989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CE50492-152C-4083-68B9-24420326589E}"/>
              </a:ext>
            </a:extLst>
          </p:cNvPr>
          <p:cNvSpPr txBox="1"/>
          <p:nvPr/>
        </p:nvSpPr>
        <p:spPr>
          <a:xfrm>
            <a:off x="1255632" y="6434817"/>
            <a:ext cx="6097836" cy="307777"/>
          </a:xfrm>
          <a:prstGeom prst="rect">
            <a:avLst/>
          </a:prstGeom>
          <a:noFill/>
        </p:spPr>
        <p:txBody>
          <a:bodyPr wrap="square">
            <a:spAutoFit/>
          </a:bodyPr>
          <a:lstStyle/>
          <a:p>
            <a:r>
              <a:rPr lang="en-GB" sz="1400" b="0" i="1" u="none" strike="noStrike" dirty="0">
                <a:solidFill>
                  <a:schemeClr val="bg1">
                    <a:lumMod val="65000"/>
                  </a:schemeClr>
                </a:solidFill>
                <a:effectLst/>
                <a:latin typeface="Merriweather Sans" panose="020F0502020204030204" pitchFamily="34" charset="0"/>
              </a:rPr>
              <a:t>J </a:t>
            </a:r>
            <a:r>
              <a:rPr lang="en-GB" sz="1400" b="0" i="1" u="none" strike="noStrike" dirty="0" err="1">
                <a:solidFill>
                  <a:schemeClr val="bg1">
                    <a:lumMod val="65000"/>
                  </a:schemeClr>
                </a:solidFill>
                <a:effectLst/>
                <a:latin typeface="Merriweather Sans" panose="020F0502020204030204" pitchFamily="34" charset="0"/>
              </a:rPr>
              <a:t>Comput</a:t>
            </a:r>
            <a:r>
              <a:rPr lang="en-GB" sz="1400" b="0" i="1" u="none" strike="noStrike" dirty="0">
                <a:solidFill>
                  <a:schemeClr val="bg1">
                    <a:lumMod val="65000"/>
                  </a:schemeClr>
                </a:solidFill>
                <a:effectLst/>
                <a:latin typeface="Merriweather Sans" panose="020F0502020204030204" pitchFamily="34" charset="0"/>
              </a:rPr>
              <a:t> Aided Mol Des</a:t>
            </a:r>
            <a:r>
              <a:rPr lang="en-GB" sz="1400" b="0" i="0" u="none" strike="noStrike" dirty="0">
                <a:solidFill>
                  <a:schemeClr val="bg1">
                    <a:lumMod val="65000"/>
                  </a:schemeClr>
                </a:solidFill>
                <a:effectLst/>
                <a:highlight>
                  <a:srgbClr val="FFFFFF"/>
                </a:highlight>
                <a:latin typeface="Merriweather Sans" pitchFamily="2" charset="77"/>
              </a:rPr>
              <a:t> </a:t>
            </a:r>
            <a:r>
              <a:rPr lang="en-GB" sz="1400" b="1" i="0" u="none" strike="noStrike" dirty="0">
                <a:solidFill>
                  <a:schemeClr val="bg1">
                    <a:lumMod val="65000"/>
                  </a:schemeClr>
                </a:solidFill>
                <a:effectLst/>
                <a:latin typeface="Merriweather Sans" pitchFamily="2" charset="77"/>
              </a:rPr>
              <a:t>36</a:t>
            </a:r>
            <a:r>
              <a:rPr lang="en-GB" sz="1400" b="0" i="0" u="none" strike="noStrike" dirty="0">
                <a:solidFill>
                  <a:schemeClr val="bg1">
                    <a:lumMod val="65000"/>
                  </a:schemeClr>
                </a:solidFill>
                <a:effectLst/>
                <a:highlight>
                  <a:srgbClr val="FFFFFF"/>
                </a:highlight>
                <a:latin typeface="Merriweather Sans" pitchFamily="2" charset="77"/>
              </a:rPr>
              <a:t>, 753–765 (2022)</a:t>
            </a:r>
            <a:endParaRPr lang="en-US" sz="1400" dirty="0">
              <a:solidFill>
                <a:schemeClr val="bg1">
                  <a:lumMod val="65000"/>
                </a:schemeClr>
              </a:solidFill>
            </a:endParaRPr>
          </a:p>
        </p:txBody>
      </p:sp>
    </p:spTree>
    <p:extLst>
      <p:ext uri="{BB962C8B-B14F-4D97-AF65-F5344CB8AC3E}">
        <p14:creationId xmlns:p14="http://schemas.microsoft.com/office/powerpoint/2010/main" val="36902989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CD936EA-4E57-C35D-6380-44C658A7AFF0}"/>
              </a:ext>
            </a:extLst>
          </p:cNvPr>
          <p:cNvSpPr>
            <a:spLocks noGrp="1"/>
          </p:cNvSpPr>
          <p:nvPr>
            <p:ph type="title"/>
          </p:nvPr>
        </p:nvSpPr>
        <p:spPr>
          <a:xfrm>
            <a:off x="838200" y="365125"/>
            <a:ext cx="10515600" cy="830629"/>
          </a:xfrm>
        </p:spPr>
        <p:txBody>
          <a:bodyPr>
            <a:normAutofit/>
          </a:bodyPr>
          <a:lstStyle/>
          <a:p>
            <a:pPr algn="ctr"/>
            <a:r>
              <a:rPr lang="it-CH" sz="4000" b="1" dirty="0">
                <a:solidFill>
                  <a:schemeClr val="accent5">
                    <a:lumMod val="50000"/>
                  </a:schemeClr>
                </a:solidFill>
              </a:rPr>
              <a:t>Things to worry about</a:t>
            </a:r>
          </a:p>
        </p:txBody>
      </p:sp>
      <p:sp>
        <p:nvSpPr>
          <p:cNvPr id="15" name="Slide Number">
            <a:extLst>
              <a:ext uri="{FF2B5EF4-FFF2-40B4-BE49-F238E27FC236}">
                <a16:creationId xmlns:a16="http://schemas.microsoft.com/office/drawing/2014/main" id="{9C7E21DE-CB13-97B0-4924-F5BC7AB343C1}"/>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17</a:t>
            </a:fld>
            <a:endParaRPr lang="en-GB" dirty="0">
              <a:solidFill>
                <a:schemeClr val="bg1">
                  <a:lumMod val="50000"/>
                </a:schemeClr>
              </a:solidFill>
            </a:endParaRPr>
          </a:p>
        </p:txBody>
      </p:sp>
      <p:sp>
        <p:nvSpPr>
          <p:cNvPr id="2" name="TextBox 1">
            <a:extLst>
              <a:ext uri="{FF2B5EF4-FFF2-40B4-BE49-F238E27FC236}">
                <a16:creationId xmlns:a16="http://schemas.microsoft.com/office/drawing/2014/main" id="{9E5A9496-F8CA-4B57-84E2-696679C9B268}"/>
              </a:ext>
            </a:extLst>
          </p:cNvPr>
          <p:cNvSpPr txBox="1"/>
          <p:nvPr/>
        </p:nvSpPr>
        <p:spPr>
          <a:xfrm>
            <a:off x="330505" y="1470640"/>
            <a:ext cx="5720299" cy="1015663"/>
          </a:xfrm>
          <a:prstGeom prst="rect">
            <a:avLst/>
          </a:prstGeom>
          <a:noFill/>
        </p:spPr>
        <p:txBody>
          <a:bodyPr wrap="square" rtlCol="0">
            <a:spAutoFit/>
          </a:bodyPr>
          <a:lstStyle/>
          <a:p>
            <a:r>
              <a:rPr lang="en-US" sz="3000" dirty="0" err="1"/>
              <a:t>pKa</a:t>
            </a:r>
            <a:r>
              <a:rPr lang="en-US" sz="3000" dirty="0"/>
              <a:t> of ligands and binding site protonation need to be considered</a:t>
            </a:r>
          </a:p>
        </p:txBody>
      </p:sp>
      <p:sp>
        <p:nvSpPr>
          <p:cNvPr id="3" name="TextBox 2">
            <a:extLst>
              <a:ext uri="{FF2B5EF4-FFF2-40B4-BE49-F238E27FC236}">
                <a16:creationId xmlns:a16="http://schemas.microsoft.com/office/drawing/2014/main" id="{5A4DC732-BF4B-BD91-CFB6-2996407B0C4C}"/>
              </a:ext>
            </a:extLst>
          </p:cNvPr>
          <p:cNvSpPr txBox="1"/>
          <p:nvPr/>
        </p:nvSpPr>
        <p:spPr>
          <a:xfrm>
            <a:off x="6285618" y="1470640"/>
            <a:ext cx="5068182" cy="553998"/>
          </a:xfrm>
          <a:prstGeom prst="rect">
            <a:avLst/>
          </a:prstGeom>
          <a:noFill/>
        </p:spPr>
        <p:txBody>
          <a:bodyPr wrap="none" rtlCol="0">
            <a:spAutoFit/>
          </a:bodyPr>
          <a:lstStyle/>
          <a:p>
            <a:r>
              <a:rPr lang="en-US" sz="3000" dirty="0"/>
              <a:t>Structural waters are important</a:t>
            </a:r>
          </a:p>
        </p:txBody>
      </p:sp>
      <p:pic>
        <p:nvPicPr>
          <p:cNvPr id="6146" name="Picture 2">
            <a:extLst>
              <a:ext uri="{FF2B5EF4-FFF2-40B4-BE49-F238E27FC236}">
                <a16:creationId xmlns:a16="http://schemas.microsoft.com/office/drawing/2014/main" id="{A3F4F241-6B50-DAB9-E0E9-CBCC2D87FEB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55159"/>
          <a:stretch/>
        </p:blipFill>
        <p:spPr bwMode="auto">
          <a:xfrm>
            <a:off x="6341523" y="2185337"/>
            <a:ext cx="5130236" cy="169468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C2H2 Zinc Finger Domain">
            <a:extLst>
              <a:ext uri="{FF2B5EF4-FFF2-40B4-BE49-F238E27FC236}">
                <a16:creationId xmlns:a16="http://schemas.microsoft.com/office/drawing/2014/main" id="{CE479456-0618-8231-4D8E-2B3478B5673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11052" y="4462775"/>
            <a:ext cx="2608657" cy="202823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71069D7-DBF4-6A53-6928-AA633E220810}"/>
              </a:ext>
            </a:extLst>
          </p:cNvPr>
          <p:cNvSpPr txBox="1"/>
          <p:nvPr/>
        </p:nvSpPr>
        <p:spPr>
          <a:xfrm>
            <a:off x="9088915" y="4446851"/>
            <a:ext cx="2767775" cy="1938992"/>
          </a:xfrm>
          <a:prstGeom prst="rect">
            <a:avLst/>
          </a:prstGeom>
          <a:noFill/>
        </p:spPr>
        <p:txBody>
          <a:bodyPr wrap="square" rtlCol="0">
            <a:spAutoFit/>
          </a:bodyPr>
          <a:lstStyle/>
          <a:p>
            <a:r>
              <a:rPr lang="en-US" sz="3000" dirty="0"/>
              <a:t>Co-factors such as ions and other molecules are </a:t>
            </a:r>
            <a:r>
              <a:rPr lang="en-US" sz="3000" dirty="0" err="1"/>
              <a:t>imporant</a:t>
            </a:r>
            <a:endParaRPr lang="en-US" sz="3000" dirty="0"/>
          </a:p>
        </p:txBody>
      </p:sp>
      <p:pic>
        <p:nvPicPr>
          <p:cNvPr id="6" name="Picture 5">
            <a:extLst>
              <a:ext uri="{FF2B5EF4-FFF2-40B4-BE49-F238E27FC236}">
                <a16:creationId xmlns:a16="http://schemas.microsoft.com/office/drawing/2014/main" id="{7AF33419-1362-1AB5-71B7-53191D1CBBE0}"/>
              </a:ext>
            </a:extLst>
          </p:cNvPr>
          <p:cNvPicPr>
            <a:picLocks noChangeAspect="1"/>
          </p:cNvPicPr>
          <p:nvPr/>
        </p:nvPicPr>
        <p:blipFill>
          <a:blip r:embed="rId5"/>
          <a:stretch>
            <a:fillRect/>
          </a:stretch>
        </p:blipFill>
        <p:spPr>
          <a:xfrm>
            <a:off x="155367" y="2797477"/>
            <a:ext cx="5895438" cy="2983740"/>
          </a:xfrm>
          <a:prstGeom prst="rect">
            <a:avLst/>
          </a:prstGeom>
        </p:spPr>
      </p:pic>
    </p:spTree>
    <p:extLst>
      <p:ext uri="{BB962C8B-B14F-4D97-AF65-F5344CB8AC3E}">
        <p14:creationId xmlns:p14="http://schemas.microsoft.com/office/powerpoint/2010/main" val="3272710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14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05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30629"/>
          </a:xfrm>
        </p:spPr>
        <p:txBody>
          <a:bodyPr>
            <a:normAutofit/>
          </a:bodyPr>
          <a:lstStyle/>
          <a:p>
            <a:pPr algn="ctr"/>
            <a:r>
              <a:rPr lang="it-CH" sz="4000" b="1" dirty="0">
                <a:solidFill>
                  <a:schemeClr val="accent5">
                    <a:lumMod val="50000"/>
                  </a:schemeClr>
                </a:solidFill>
              </a:rPr>
              <a:t>Comparing against experimental </a:t>
            </a:r>
            <a:r>
              <a:rPr lang="el-GR" sz="4000" b="1" dirty="0">
                <a:solidFill>
                  <a:schemeClr val="accent5">
                    <a:lumMod val="50000"/>
                  </a:schemeClr>
                </a:solidFill>
              </a:rPr>
              <a:t>Δ</a:t>
            </a:r>
            <a:r>
              <a:rPr lang="en-GB" sz="4000" b="1" dirty="0">
                <a:solidFill>
                  <a:schemeClr val="accent5">
                    <a:lumMod val="50000"/>
                  </a:schemeClr>
                </a:solidFill>
              </a:rPr>
              <a:t>G</a:t>
            </a:r>
            <a:endParaRPr lang="it-CH" sz="4000" b="1" dirty="0">
              <a:solidFill>
                <a:schemeClr val="accent5">
                  <a:lumMod val="50000"/>
                </a:schemeClr>
              </a:solidFill>
            </a:endParaRPr>
          </a:p>
        </p:txBody>
      </p:sp>
      <p:sp>
        <p:nvSpPr>
          <p:cNvPr id="3" name="Slide Number">
            <a:extLst>
              <a:ext uri="{FF2B5EF4-FFF2-40B4-BE49-F238E27FC236}">
                <a16:creationId xmlns:a16="http://schemas.microsoft.com/office/drawing/2014/main" id="{9D921BC2-7BBF-7649-27A6-FAD433E68FA2}"/>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18</a:t>
            </a:fld>
            <a:endParaRPr lang="en-GB" dirty="0">
              <a:solidFill>
                <a:schemeClr val="bg1">
                  <a:lumMod val="50000"/>
                </a:schemeClr>
              </a:solidFill>
            </a:endParaRPr>
          </a:p>
        </p:txBody>
      </p:sp>
      <p:pic>
        <p:nvPicPr>
          <p:cNvPr id="14340" name="Picture 4">
            <a:extLst>
              <a:ext uri="{FF2B5EF4-FFF2-40B4-BE49-F238E27FC236}">
                <a16:creationId xmlns:a16="http://schemas.microsoft.com/office/drawing/2014/main" id="{5B371989-F071-4FFD-544D-2469432EA84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3308" b="33166"/>
          <a:stretch/>
        </p:blipFill>
        <p:spPr bwMode="auto">
          <a:xfrm>
            <a:off x="6514446" y="1910355"/>
            <a:ext cx="4157472" cy="413273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diagram of a graph&#10;&#10;Description automatically generated with medium confidence">
            <a:extLst>
              <a:ext uri="{FF2B5EF4-FFF2-40B4-BE49-F238E27FC236}">
                <a16:creationId xmlns:a16="http://schemas.microsoft.com/office/drawing/2014/main" id="{AF2C151C-3866-A86F-9094-57BE4EBD77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421" y="1277957"/>
            <a:ext cx="5218843" cy="5203953"/>
          </a:xfrm>
          <a:prstGeom prst="rect">
            <a:avLst/>
          </a:prstGeom>
        </p:spPr>
      </p:pic>
      <p:sp>
        <p:nvSpPr>
          <p:cNvPr id="4" name="TextBox 3">
            <a:extLst>
              <a:ext uri="{FF2B5EF4-FFF2-40B4-BE49-F238E27FC236}">
                <a16:creationId xmlns:a16="http://schemas.microsoft.com/office/drawing/2014/main" id="{2820B661-0038-2635-48B3-21D4057D44BC}"/>
              </a:ext>
            </a:extLst>
          </p:cNvPr>
          <p:cNvSpPr txBox="1"/>
          <p:nvPr/>
        </p:nvSpPr>
        <p:spPr>
          <a:xfrm>
            <a:off x="6753339" y="1277957"/>
            <a:ext cx="4329629" cy="369332"/>
          </a:xfrm>
          <a:prstGeom prst="rect">
            <a:avLst/>
          </a:prstGeom>
          <a:noFill/>
        </p:spPr>
        <p:txBody>
          <a:bodyPr wrap="square" rtlCol="0">
            <a:spAutoFit/>
          </a:bodyPr>
          <a:lstStyle/>
          <a:p>
            <a:r>
              <a:rPr lang="en-US" dirty="0"/>
              <a:t>Bulk assessment of correlation coefficient</a:t>
            </a:r>
          </a:p>
        </p:txBody>
      </p:sp>
    </p:spTree>
    <p:extLst>
      <p:ext uri="{BB962C8B-B14F-4D97-AF65-F5344CB8AC3E}">
        <p14:creationId xmlns:p14="http://schemas.microsoft.com/office/powerpoint/2010/main" val="3016873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34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30629"/>
          </a:xfrm>
        </p:spPr>
        <p:txBody>
          <a:bodyPr>
            <a:normAutofit/>
          </a:bodyPr>
          <a:lstStyle/>
          <a:p>
            <a:pPr algn="ctr"/>
            <a:r>
              <a:rPr lang="en-GB" sz="4000" b="1" dirty="0">
                <a:solidFill>
                  <a:schemeClr val="accent5">
                    <a:lumMod val="50000"/>
                  </a:schemeClr>
                </a:solidFill>
              </a:rPr>
              <a:t>Recent docking benchmark</a:t>
            </a:r>
            <a:endParaRPr lang="it-CH" sz="4000" b="1" dirty="0">
              <a:solidFill>
                <a:schemeClr val="accent5">
                  <a:lumMod val="50000"/>
                </a:schemeClr>
              </a:solidFill>
            </a:endParaRPr>
          </a:p>
        </p:txBody>
      </p:sp>
      <p:sp>
        <p:nvSpPr>
          <p:cNvPr id="3" name="Slide Number">
            <a:extLst>
              <a:ext uri="{FF2B5EF4-FFF2-40B4-BE49-F238E27FC236}">
                <a16:creationId xmlns:a16="http://schemas.microsoft.com/office/drawing/2014/main" id="{9D921BC2-7BBF-7649-27A6-FAD433E68FA2}"/>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19</a:t>
            </a:fld>
            <a:endParaRPr lang="en-GB" dirty="0">
              <a:solidFill>
                <a:schemeClr val="bg1">
                  <a:lumMod val="50000"/>
                </a:schemeClr>
              </a:solidFill>
            </a:endParaRPr>
          </a:p>
        </p:txBody>
      </p:sp>
      <p:pic>
        <p:nvPicPr>
          <p:cNvPr id="4" name="Main graphic">
            <a:extLst>
              <a:ext uri="{FF2B5EF4-FFF2-40B4-BE49-F238E27FC236}">
                <a16:creationId xmlns:a16="http://schemas.microsoft.com/office/drawing/2014/main" id="{E34E2448-B48E-D20E-B8C8-E4E1CD2C654B}"/>
              </a:ext>
            </a:extLst>
          </p:cNvPr>
          <p:cNvPicPr/>
          <p:nvPr/>
        </p:nvPicPr>
        <p:blipFill>
          <a:blip r:embed="rId3"/>
          <a:stretch/>
        </p:blipFill>
        <p:spPr>
          <a:xfrm>
            <a:off x="1605788" y="1156236"/>
            <a:ext cx="9243722" cy="5148087"/>
          </a:xfrm>
          <a:prstGeom prst="rect">
            <a:avLst/>
          </a:prstGeom>
          <a:ln>
            <a:noFill/>
          </a:ln>
        </p:spPr>
      </p:pic>
      <p:sp>
        <p:nvSpPr>
          <p:cNvPr id="7" name="TextBox 6">
            <a:extLst>
              <a:ext uri="{FF2B5EF4-FFF2-40B4-BE49-F238E27FC236}">
                <a16:creationId xmlns:a16="http://schemas.microsoft.com/office/drawing/2014/main" id="{E24B77D0-3562-D985-C6E7-3CB4D1E7F0D9}"/>
              </a:ext>
            </a:extLst>
          </p:cNvPr>
          <p:cNvSpPr txBox="1"/>
          <p:nvPr/>
        </p:nvSpPr>
        <p:spPr>
          <a:xfrm>
            <a:off x="838200" y="6491006"/>
            <a:ext cx="6096000" cy="307777"/>
          </a:xfrm>
          <a:prstGeom prst="rect">
            <a:avLst/>
          </a:prstGeom>
          <a:noFill/>
        </p:spPr>
        <p:txBody>
          <a:bodyPr wrap="square">
            <a:spAutoFit/>
          </a:bodyPr>
          <a:lstStyle/>
          <a:p>
            <a:r>
              <a:rPr lang="en-GB" sz="1400" b="0" i="1" u="none" strike="noStrike" dirty="0">
                <a:solidFill>
                  <a:schemeClr val="bg1">
                    <a:lumMod val="65000"/>
                  </a:schemeClr>
                </a:solidFill>
                <a:effectLst/>
                <a:latin typeface="Calibri" panose="020F0502020204030204" pitchFamily="34" charset="0"/>
                <a:cs typeface="Calibri" panose="020F0502020204030204" pitchFamily="34" charset="0"/>
              </a:rPr>
              <a:t>J. Chem. Inf. Model.</a:t>
            </a:r>
            <a:r>
              <a:rPr lang="en-GB" sz="1400" b="0" i="0" u="none" strike="noStrike" dirty="0">
                <a:solidFill>
                  <a:schemeClr val="bg1">
                    <a:lumMod val="65000"/>
                  </a:schemeClr>
                </a:solidFill>
                <a:effectLst/>
                <a:highlight>
                  <a:srgbClr val="FFFFFF"/>
                </a:highlight>
                <a:latin typeface="Calibri" panose="020F0502020204030204" pitchFamily="34" charset="0"/>
                <a:cs typeface="Calibri" panose="020F0502020204030204" pitchFamily="34" charset="0"/>
              </a:rPr>
              <a:t> </a:t>
            </a:r>
            <a:r>
              <a:rPr lang="en-GB" sz="1400" b="0" i="0" u="none" strike="noStrike" dirty="0">
                <a:solidFill>
                  <a:schemeClr val="bg1">
                    <a:lumMod val="65000"/>
                  </a:schemeClr>
                </a:solidFill>
                <a:effectLst/>
                <a:latin typeface="Calibri" panose="020F0502020204030204" pitchFamily="34" charset="0"/>
                <a:cs typeface="Calibri" panose="020F0502020204030204" pitchFamily="34" charset="0"/>
              </a:rPr>
              <a:t>2021, 61, 6, 2957–2966</a:t>
            </a:r>
            <a:endParaRPr lang="en-US" sz="1400" dirty="0">
              <a:solidFill>
                <a:schemeClr val="bg1">
                  <a:lumMod val="6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673660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30629"/>
          </a:xfrm>
        </p:spPr>
        <p:txBody>
          <a:bodyPr>
            <a:normAutofit fontScale="90000"/>
          </a:bodyPr>
          <a:lstStyle/>
          <a:p>
            <a:pPr algn="ctr"/>
            <a:r>
              <a:rPr lang="it-CH" sz="4000" b="1" dirty="0">
                <a:solidFill>
                  <a:schemeClr val="accent5">
                    <a:lumMod val="50000"/>
                  </a:schemeClr>
                </a:solidFill>
              </a:rPr>
              <a:t>Life is built on protein and small molecule interactions</a:t>
            </a:r>
          </a:p>
        </p:txBody>
      </p:sp>
      <p:sp>
        <p:nvSpPr>
          <p:cNvPr id="3" name="Slide Number">
            <a:extLst>
              <a:ext uri="{FF2B5EF4-FFF2-40B4-BE49-F238E27FC236}">
                <a16:creationId xmlns:a16="http://schemas.microsoft.com/office/drawing/2014/main" id="{9D921BC2-7BBF-7649-27A6-FAD433E68FA2}"/>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2</a:t>
            </a:fld>
            <a:endParaRPr lang="en-GB" dirty="0">
              <a:solidFill>
                <a:schemeClr val="bg1">
                  <a:lumMod val="50000"/>
                </a:schemeClr>
              </a:solidFill>
            </a:endParaRPr>
          </a:p>
        </p:txBody>
      </p:sp>
      <p:pic>
        <p:nvPicPr>
          <p:cNvPr id="17" name="Picture 16" descr="A diagram of a citric acid cycle&#10;&#10;Description automatically generated">
            <a:extLst>
              <a:ext uri="{FF2B5EF4-FFF2-40B4-BE49-F238E27FC236}">
                <a16:creationId xmlns:a16="http://schemas.microsoft.com/office/drawing/2014/main" id="{9B7A3B0F-7296-5F21-E657-43E6CB9669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181390"/>
            <a:ext cx="4130881" cy="5309616"/>
          </a:xfrm>
          <a:prstGeom prst="rect">
            <a:avLst/>
          </a:prstGeom>
        </p:spPr>
      </p:pic>
      <p:sp>
        <p:nvSpPr>
          <p:cNvPr id="18" name="TextBox 17">
            <a:extLst>
              <a:ext uri="{FF2B5EF4-FFF2-40B4-BE49-F238E27FC236}">
                <a16:creationId xmlns:a16="http://schemas.microsoft.com/office/drawing/2014/main" id="{321A53F9-5A88-904E-F31C-3B87D1770C7D}"/>
              </a:ext>
            </a:extLst>
          </p:cNvPr>
          <p:cNvSpPr txBox="1"/>
          <p:nvPr/>
        </p:nvSpPr>
        <p:spPr>
          <a:xfrm>
            <a:off x="5950352" y="2494490"/>
            <a:ext cx="5906338" cy="2785378"/>
          </a:xfrm>
          <a:prstGeom prst="rect">
            <a:avLst/>
          </a:prstGeom>
          <a:noFill/>
        </p:spPr>
        <p:txBody>
          <a:bodyPr wrap="square" rtlCol="0">
            <a:spAutoFit/>
          </a:bodyPr>
          <a:lstStyle/>
          <a:p>
            <a:r>
              <a:rPr lang="en-US" sz="2500" dirty="0"/>
              <a:t>Small molecules are:</a:t>
            </a:r>
          </a:p>
          <a:p>
            <a:pPr marL="285750" indent="-285750">
              <a:buFontTx/>
              <a:buChar char="-"/>
            </a:pPr>
            <a:r>
              <a:rPr lang="en-US" sz="2500" dirty="0">
                <a:solidFill>
                  <a:srgbClr val="C00000"/>
                </a:solidFill>
              </a:rPr>
              <a:t>substrates of enzymes</a:t>
            </a:r>
          </a:p>
          <a:p>
            <a:pPr marL="285750" indent="-285750">
              <a:buFontTx/>
              <a:buChar char="-"/>
            </a:pPr>
            <a:r>
              <a:rPr lang="en-US" sz="2500" dirty="0">
                <a:solidFill>
                  <a:srgbClr val="C00000"/>
                </a:solidFill>
              </a:rPr>
              <a:t>Inhibitors or activators</a:t>
            </a:r>
          </a:p>
          <a:p>
            <a:pPr marL="285750" indent="-285750">
              <a:buFontTx/>
              <a:buChar char="-"/>
            </a:pPr>
            <a:r>
              <a:rPr lang="en-US" sz="2500" dirty="0">
                <a:solidFill>
                  <a:srgbClr val="C00000"/>
                </a:solidFill>
              </a:rPr>
              <a:t>Co-factors</a:t>
            </a:r>
          </a:p>
          <a:p>
            <a:pPr marL="285750" indent="-285750">
              <a:buFontTx/>
              <a:buChar char="-"/>
            </a:pPr>
            <a:endParaRPr lang="en-US" sz="2500" dirty="0"/>
          </a:p>
          <a:p>
            <a:r>
              <a:rPr lang="en-US" sz="2500" dirty="0"/>
              <a:t>And play an important role in life.</a:t>
            </a:r>
          </a:p>
          <a:p>
            <a:r>
              <a:rPr lang="en-US" sz="2500" dirty="0"/>
              <a:t>Accurate interaction prediction is essential.</a:t>
            </a:r>
          </a:p>
        </p:txBody>
      </p:sp>
    </p:spTree>
    <p:extLst>
      <p:ext uri="{BB962C8B-B14F-4D97-AF65-F5344CB8AC3E}">
        <p14:creationId xmlns:p14="http://schemas.microsoft.com/office/powerpoint/2010/main" val="30452339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30629"/>
          </a:xfrm>
        </p:spPr>
        <p:txBody>
          <a:bodyPr>
            <a:normAutofit/>
          </a:bodyPr>
          <a:lstStyle/>
          <a:p>
            <a:pPr algn="ctr"/>
            <a:r>
              <a:rPr lang="it-CH" sz="4000" b="1" dirty="0">
                <a:solidFill>
                  <a:schemeClr val="accent5">
                    <a:lumMod val="50000"/>
                  </a:schemeClr>
                </a:solidFill>
              </a:rPr>
              <a:t>What tools exist for molecular docking?</a:t>
            </a:r>
          </a:p>
        </p:txBody>
      </p:sp>
      <p:sp>
        <p:nvSpPr>
          <p:cNvPr id="3" name="Slide Number">
            <a:extLst>
              <a:ext uri="{FF2B5EF4-FFF2-40B4-BE49-F238E27FC236}">
                <a16:creationId xmlns:a16="http://schemas.microsoft.com/office/drawing/2014/main" id="{9D921BC2-7BBF-7649-27A6-FAD433E68FA2}"/>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20</a:t>
            </a:fld>
            <a:endParaRPr lang="en-GB" dirty="0">
              <a:solidFill>
                <a:schemeClr val="bg1">
                  <a:lumMod val="50000"/>
                </a:schemeClr>
              </a:solidFill>
            </a:endParaRPr>
          </a:p>
        </p:txBody>
      </p:sp>
      <p:pic>
        <p:nvPicPr>
          <p:cNvPr id="1028" name="Picture 4" descr="rDock - Wikipedia">
            <a:extLst>
              <a:ext uri="{FF2B5EF4-FFF2-40B4-BE49-F238E27FC236}">
                <a16:creationId xmlns:a16="http://schemas.microsoft.com/office/drawing/2014/main" id="{6C8AC222-2AFD-568A-AB3D-79F12A37C8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23941" y="1892601"/>
            <a:ext cx="2480742" cy="1550464"/>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D7CFC45F-F8A1-83FA-0F63-BA1B0D415267}"/>
              </a:ext>
            </a:extLst>
          </p:cNvPr>
          <p:cNvGrpSpPr/>
          <p:nvPr/>
        </p:nvGrpSpPr>
        <p:grpSpPr>
          <a:xfrm>
            <a:off x="6066130" y="1639167"/>
            <a:ext cx="2433406" cy="2433406"/>
            <a:chOff x="6952962" y="1855084"/>
            <a:chExt cx="1905525" cy="1905525"/>
          </a:xfrm>
        </p:grpSpPr>
        <p:pic>
          <p:nvPicPr>
            <p:cNvPr id="1030" name="Picture 6" descr="Scolary — Maestro">
              <a:extLst>
                <a:ext uri="{FF2B5EF4-FFF2-40B4-BE49-F238E27FC236}">
                  <a16:creationId xmlns:a16="http://schemas.microsoft.com/office/drawing/2014/main" id="{BB6F918C-A4C1-3F96-A3D6-E36653DEDB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52962" y="1855084"/>
              <a:ext cx="1905525" cy="19055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1A02C6C-7BFF-FFB5-99FD-B09AD1F4CCA6}"/>
                </a:ext>
              </a:extLst>
            </p:cNvPr>
            <p:cNvSpPr txBox="1"/>
            <p:nvPr/>
          </p:nvSpPr>
          <p:spPr>
            <a:xfrm>
              <a:off x="7521302" y="2087244"/>
              <a:ext cx="673582" cy="369332"/>
            </a:xfrm>
            <a:prstGeom prst="rect">
              <a:avLst/>
            </a:prstGeom>
            <a:noFill/>
          </p:spPr>
          <p:txBody>
            <a:bodyPr wrap="none" rtlCol="0">
              <a:spAutoFit/>
            </a:bodyPr>
            <a:lstStyle/>
            <a:p>
              <a:r>
                <a:rPr lang="en-US" sz="2400" dirty="0"/>
                <a:t>Glide</a:t>
              </a:r>
            </a:p>
          </p:txBody>
        </p:sp>
      </p:grpSp>
      <p:pic>
        <p:nvPicPr>
          <p:cNvPr id="1034" name="Picture 10">
            <a:extLst>
              <a:ext uri="{FF2B5EF4-FFF2-40B4-BE49-F238E27FC236}">
                <a16:creationId xmlns:a16="http://schemas.microsoft.com/office/drawing/2014/main" id="{2FC55330-1C2F-6970-A642-3DEE242B0025}"/>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0853" y="4664458"/>
            <a:ext cx="2617234" cy="721193"/>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a:extLst>
              <a:ext uri="{FF2B5EF4-FFF2-40B4-BE49-F238E27FC236}">
                <a16:creationId xmlns:a16="http://schemas.microsoft.com/office/drawing/2014/main" id="{1FB438F2-F85A-5233-DA5A-3B4CC45A0294}"/>
              </a:ext>
            </a:extLst>
          </p:cNvPr>
          <p:cNvGrpSpPr/>
          <p:nvPr/>
        </p:nvGrpSpPr>
        <p:grpSpPr>
          <a:xfrm>
            <a:off x="775081" y="1524903"/>
            <a:ext cx="2002664" cy="2144783"/>
            <a:chOff x="797370" y="1761952"/>
            <a:chExt cx="1568224" cy="1679513"/>
          </a:xfrm>
        </p:grpSpPr>
        <p:pic>
          <p:nvPicPr>
            <p:cNvPr id="1026" name="Picture 2" descr="AutoDock Vina">
              <a:extLst>
                <a:ext uri="{FF2B5EF4-FFF2-40B4-BE49-F238E27FC236}">
                  <a16:creationId xmlns:a16="http://schemas.microsoft.com/office/drawing/2014/main" id="{276C92D2-45A1-8186-206D-A5AF93D3630F}"/>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47928" y="1761952"/>
              <a:ext cx="1274064" cy="127406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5B47349-5F70-491A-C690-83F4F96D1105}"/>
                </a:ext>
              </a:extLst>
            </p:cNvPr>
            <p:cNvSpPr txBox="1"/>
            <p:nvPr/>
          </p:nvSpPr>
          <p:spPr>
            <a:xfrm>
              <a:off x="797370" y="3079950"/>
              <a:ext cx="1568224" cy="361515"/>
            </a:xfrm>
            <a:prstGeom prst="rect">
              <a:avLst/>
            </a:prstGeom>
            <a:noFill/>
          </p:spPr>
          <p:txBody>
            <a:bodyPr wrap="none" rtlCol="0">
              <a:spAutoFit/>
            </a:bodyPr>
            <a:lstStyle/>
            <a:p>
              <a:r>
                <a:rPr lang="en-US" sz="2400" dirty="0" err="1"/>
                <a:t>Autodock</a:t>
              </a:r>
              <a:r>
                <a:rPr lang="en-US" sz="2400" dirty="0"/>
                <a:t> Vina</a:t>
              </a:r>
            </a:p>
          </p:txBody>
        </p:sp>
      </p:grpSp>
      <p:pic>
        <p:nvPicPr>
          <p:cNvPr id="1038" name="Picture 14" descr="Flare Release Notes">
            <a:extLst>
              <a:ext uri="{FF2B5EF4-FFF2-40B4-BE49-F238E27FC236}">
                <a16:creationId xmlns:a16="http://schemas.microsoft.com/office/drawing/2014/main" id="{9A32FCEA-B19E-9CBB-3AE0-D998B257C72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36451" y="4389727"/>
            <a:ext cx="2490106" cy="1172710"/>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SeeSAR • Everyday Drug Design Dashboard">
            <a:extLst>
              <a:ext uri="{FF2B5EF4-FFF2-40B4-BE49-F238E27FC236}">
                <a16:creationId xmlns:a16="http://schemas.microsoft.com/office/drawing/2014/main" id="{B9FD3088-722C-801E-9A34-5B85D20CCD5C}"/>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251067" y="4270417"/>
            <a:ext cx="2433406" cy="1368791"/>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OpenEye Scientific Software - Wikipedia">
            <a:extLst>
              <a:ext uri="{FF2B5EF4-FFF2-40B4-BE49-F238E27FC236}">
                <a16:creationId xmlns:a16="http://schemas.microsoft.com/office/drawing/2014/main" id="{43EB78F3-A81C-DE48-C529-F38C04B7A19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946873" y="2298298"/>
            <a:ext cx="2524886" cy="883710"/>
          </a:xfrm>
          <a:prstGeom prst="rect">
            <a:avLst/>
          </a:prstGeom>
          <a:noFill/>
          <a:extLst>
            <a:ext uri="{909E8E84-426E-40DD-AFC4-6F175D3DCCD1}">
              <a14:hiddenFill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9364C7B9-401F-BA27-8ECE-44EADEABD3F7}"/>
              </a:ext>
            </a:extLst>
          </p:cNvPr>
          <p:cNvGrpSpPr/>
          <p:nvPr/>
        </p:nvGrpSpPr>
        <p:grpSpPr>
          <a:xfrm>
            <a:off x="9479015" y="3901378"/>
            <a:ext cx="1750597" cy="1975298"/>
            <a:chOff x="9425678" y="4659819"/>
            <a:chExt cx="1370838" cy="1546794"/>
          </a:xfrm>
        </p:grpSpPr>
        <p:pic>
          <p:nvPicPr>
            <p:cNvPr id="1044" name="Picture 20" descr="Protein–ligand Docking with GOLD | CCDC">
              <a:extLst>
                <a:ext uri="{FF2B5EF4-FFF2-40B4-BE49-F238E27FC236}">
                  <a16:creationId xmlns:a16="http://schemas.microsoft.com/office/drawing/2014/main" id="{FAE81527-A9D9-FE51-85A0-4BA9F4221C50}"/>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9574784" y="4659819"/>
              <a:ext cx="1072627" cy="1072627"/>
            </a:xfrm>
            <a:prstGeom prst="rect">
              <a:avLst/>
            </a:prstGeom>
            <a:noFill/>
            <a:extLst>
              <a:ext uri="{909E8E84-426E-40DD-AFC4-6F175D3DCCD1}">
                <a14:hiddenFill xmlns:a14="http://schemas.microsoft.com/office/drawing/2010/main">
                  <a:solidFill>
                    <a:srgbClr val="FFFFFF"/>
                  </a:solidFill>
                </a14:hiddenFill>
              </a:ext>
            </a:extLst>
          </p:spPr>
        </p:pic>
        <p:pic>
          <p:nvPicPr>
            <p:cNvPr id="1046" name="Picture 22" descr="Search - Access Structures">
              <a:extLst>
                <a:ext uri="{FF2B5EF4-FFF2-40B4-BE49-F238E27FC236}">
                  <a16:creationId xmlns:a16="http://schemas.microsoft.com/office/drawing/2014/main" id="{46C3E4A4-61C9-DE1B-8147-4B5B21727329}"/>
                </a:ext>
              </a:extLst>
            </p:cNvPr>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9425678" y="5731677"/>
              <a:ext cx="1370838" cy="474936"/>
            </a:xfrm>
            <a:prstGeom prst="rect">
              <a:avLst/>
            </a:prstGeom>
            <a:noFill/>
            <a:extLst>
              <a:ext uri="{909E8E84-426E-40DD-AFC4-6F175D3DCCD1}">
                <a14:hiddenFill xmlns:a14="http://schemas.microsoft.com/office/drawing/2010/main">
                  <a:solidFill>
                    <a:srgbClr val="FFFFFF"/>
                  </a:solidFill>
                </a14:hiddenFill>
              </a:ext>
            </a:extLst>
          </p:spPr>
        </p:pic>
      </p:grpSp>
      <p:sp>
        <p:nvSpPr>
          <p:cNvPr id="13" name="TextBox 12">
            <a:extLst>
              <a:ext uri="{FF2B5EF4-FFF2-40B4-BE49-F238E27FC236}">
                <a16:creationId xmlns:a16="http://schemas.microsoft.com/office/drawing/2014/main" id="{718C464B-FCEE-81AA-01CA-ABB6DA488C01}"/>
              </a:ext>
            </a:extLst>
          </p:cNvPr>
          <p:cNvSpPr txBox="1"/>
          <p:nvPr/>
        </p:nvSpPr>
        <p:spPr>
          <a:xfrm>
            <a:off x="4542531" y="6187347"/>
            <a:ext cx="2129365" cy="523220"/>
          </a:xfrm>
          <a:prstGeom prst="rect">
            <a:avLst/>
          </a:prstGeom>
          <a:noFill/>
        </p:spPr>
        <p:txBody>
          <a:bodyPr wrap="none" rtlCol="0">
            <a:spAutoFit/>
          </a:bodyPr>
          <a:lstStyle/>
          <a:p>
            <a:r>
              <a:rPr lang="en-US" sz="2800" dirty="0"/>
              <a:t>And others….</a:t>
            </a:r>
          </a:p>
        </p:txBody>
      </p:sp>
    </p:spTree>
    <p:extLst>
      <p:ext uri="{BB962C8B-B14F-4D97-AF65-F5344CB8AC3E}">
        <p14:creationId xmlns:p14="http://schemas.microsoft.com/office/powerpoint/2010/main" val="27145408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30629"/>
          </a:xfrm>
        </p:spPr>
        <p:txBody>
          <a:bodyPr>
            <a:normAutofit/>
          </a:bodyPr>
          <a:lstStyle/>
          <a:p>
            <a:pPr algn="ctr"/>
            <a:r>
              <a:rPr lang="it-CH" sz="4000" b="1" dirty="0">
                <a:solidFill>
                  <a:schemeClr val="accent5">
                    <a:lumMod val="50000"/>
                  </a:schemeClr>
                </a:solidFill>
              </a:rPr>
              <a:t>ML-based docking</a:t>
            </a:r>
          </a:p>
        </p:txBody>
      </p:sp>
      <p:sp>
        <p:nvSpPr>
          <p:cNvPr id="3" name="Slide Number">
            <a:extLst>
              <a:ext uri="{FF2B5EF4-FFF2-40B4-BE49-F238E27FC236}">
                <a16:creationId xmlns:a16="http://schemas.microsoft.com/office/drawing/2014/main" id="{9D921BC2-7BBF-7649-27A6-FAD433E68FA2}"/>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21</a:t>
            </a:fld>
            <a:endParaRPr lang="en-GB" dirty="0">
              <a:solidFill>
                <a:schemeClr val="bg1">
                  <a:lumMod val="50000"/>
                </a:schemeClr>
              </a:solidFill>
            </a:endParaRPr>
          </a:p>
        </p:txBody>
      </p:sp>
      <p:sp>
        <p:nvSpPr>
          <p:cNvPr id="8" name="TextBox 7">
            <a:extLst>
              <a:ext uri="{FF2B5EF4-FFF2-40B4-BE49-F238E27FC236}">
                <a16:creationId xmlns:a16="http://schemas.microsoft.com/office/drawing/2014/main" id="{194F0C57-9290-AF10-790F-67984123B0C6}"/>
              </a:ext>
            </a:extLst>
          </p:cNvPr>
          <p:cNvSpPr txBox="1"/>
          <p:nvPr/>
        </p:nvSpPr>
        <p:spPr>
          <a:xfrm>
            <a:off x="1216617" y="1066574"/>
            <a:ext cx="1472583" cy="553998"/>
          </a:xfrm>
          <a:prstGeom prst="rect">
            <a:avLst/>
          </a:prstGeom>
          <a:noFill/>
        </p:spPr>
        <p:txBody>
          <a:bodyPr wrap="none" rtlCol="0">
            <a:spAutoFit/>
          </a:bodyPr>
          <a:lstStyle/>
          <a:p>
            <a:r>
              <a:rPr lang="en-US" sz="3000" dirty="0" err="1"/>
              <a:t>Diffdock</a:t>
            </a:r>
            <a:endParaRPr lang="en-US" sz="3000" dirty="0"/>
          </a:p>
        </p:txBody>
      </p:sp>
      <p:sp>
        <p:nvSpPr>
          <p:cNvPr id="9" name="TextBox 8">
            <a:extLst>
              <a:ext uri="{FF2B5EF4-FFF2-40B4-BE49-F238E27FC236}">
                <a16:creationId xmlns:a16="http://schemas.microsoft.com/office/drawing/2014/main" id="{6B5F897C-2445-FF87-775B-155A8D508CA0}"/>
              </a:ext>
            </a:extLst>
          </p:cNvPr>
          <p:cNvSpPr txBox="1"/>
          <p:nvPr/>
        </p:nvSpPr>
        <p:spPr>
          <a:xfrm>
            <a:off x="838200" y="3863851"/>
            <a:ext cx="1552797" cy="553998"/>
          </a:xfrm>
          <a:prstGeom prst="rect">
            <a:avLst/>
          </a:prstGeom>
          <a:noFill/>
        </p:spPr>
        <p:txBody>
          <a:bodyPr wrap="none" rtlCol="0">
            <a:spAutoFit/>
          </a:bodyPr>
          <a:lstStyle/>
          <a:p>
            <a:r>
              <a:rPr lang="en-US" sz="3000" dirty="0" err="1"/>
              <a:t>Equibind</a:t>
            </a:r>
            <a:endParaRPr lang="en-US" sz="3000" dirty="0"/>
          </a:p>
        </p:txBody>
      </p:sp>
      <p:sp>
        <p:nvSpPr>
          <p:cNvPr id="10" name="TextBox 9">
            <a:extLst>
              <a:ext uri="{FF2B5EF4-FFF2-40B4-BE49-F238E27FC236}">
                <a16:creationId xmlns:a16="http://schemas.microsoft.com/office/drawing/2014/main" id="{216628DF-CB68-CC12-3A8F-9BC9965C96F4}"/>
              </a:ext>
            </a:extLst>
          </p:cNvPr>
          <p:cNvSpPr txBox="1"/>
          <p:nvPr/>
        </p:nvSpPr>
        <p:spPr>
          <a:xfrm>
            <a:off x="6941256" y="1064008"/>
            <a:ext cx="1605311" cy="553998"/>
          </a:xfrm>
          <a:prstGeom prst="rect">
            <a:avLst/>
          </a:prstGeom>
          <a:noFill/>
        </p:spPr>
        <p:txBody>
          <a:bodyPr wrap="none" rtlCol="0">
            <a:spAutoFit/>
          </a:bodyPr>
          <a:lstStyle/>
          <a:p>
            <a:r>
              <a:rPr lang="en-US" sz="3000" dirty="0" err="1"/>
              <a:t>TankBind</a:t>
            </a:r>
            <a:endParaRPr lang="en-US" sz="3000" dirty="0"/>
          </a:p>
        </p:txBody>
      </p:sp>
      <p:pic>
        <p:nvPicPr>
          <p:cNvPr id="7" name="Picture 6" descr="A diagram of a white structure&#10;&#10;Description automatically generated with medium confidence">
            <a:extLst>
              <a:ext uri="{FF2B5EF4-FFF2-40B4-BE49-F238E27FC236}">
                <a16:creationId xmlns:a16="http://schemas.microsoft.com/office/drawing/2014/main" id="{0349FDC4-CC26-5675-D78D-94A65E5F73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9726" y="1577420"/>
            <a:ext cx="5493246" cy="2073157"/>
          </a:xfrm>
          <a:prstGeom prst="rect">
            <a:avLst/>
          </a:prstGeom>
        </p:spPr>
      </p:pic>
      <p:pic>
        <p:nvPicPr>
          <p:cNvPr id="12" name="Picture 11" descr="A diagram of a block diagram&#10;&#10;Description automatically generated">
            <a:extLst>
              <a:ext uri="{FF2B5EF4-FFF2-40B4-BE49-F238E27FC236}">
                <a16:creationId xmlns:a16="http://schemas.microsoft.com/office/drawing/2014/main" id="{00691A08-DDBE-6312-2C97-1C0D20D661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88554" y="1636073"/>
            <a:ext cx="5493247" cy="2127407"/>
          </a:xfrm>
          <a:prstGeom prst="rect">
            <a:avLst/>
          </a:prstGeom>
        </p:spPr>
      </p:pic>
      <p:pic>
        <p:nvPicPr>
          <p:cNvPr id="15" name="Picture 14" descr="A diagram of a dna model&#10;&#10;Description automatically generated">
            <a:extLst>
              <a:ext uri="{FF2B5EF4-FFF2-40B4-BE49-F238E27FC236}">
                <a16:creationId xmlns:a16="http://schemas.microsoft.com/office/drawing/2014/main" id="{469E6470-C775-1583-0B1A-EF5F33E59B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4417849"/>
            <a:ext cx="7772400" cy="2073157"/>
          </a:xfrm>
          <a:prstGeom prst="rect">
            <a:avLst/>
          </a:prstGeom>
        </p:spPr>
      </p:pic>
      <p:sp>
        <p:nvSpPr>
          <p:cNvPr id="16" name="TextBox 15">
            <a:extLst>
              <a:ext uri="{FF2B5EF4-FFF2-40B4-BE49-F238E27FC236}">
                <a16:creationId xmlns:a16="http://schemas.microsoft.com/office/drawing/2014/main" id="{39D34569-BB07-188C-82B6-AF7D1CD348AD}"/>
              </a:ext>
            </a:extLst>
          </p:cNvPr>
          <p:cNvSpPr txBox="1"/>
          <p:nvPr/>
        </p:nvSpPr>
        <p:spPr>
          <a:xfrm>
            <a:off x="8951503" y="4300584"/>
            <a:ext cx="1103187" cy="553998"/>
          </a:xfrm>
          <a:prstGeom prst="rect">
            <a:avLst/>
          </a:prstGeom>
          <a:noFill/>
        </p:spPr>
        <p:txBody>
          <a:bodyPr wrap="none" rtlCol="0">
            <a:spAutoFit/>
          </a:bodyPr>
          <a:lstStyle/>
          <a:p>
            <a:r>
              <a:rPr lang="en-US" sz="3000" dirty="0" err="1"/>
              <a:t>Gnina</a:t>
            </a:r>
            <a:endParaRPr lang="en-US" sz="3000" dirty="0"/>
          </a:p>
        </p:txBody>
      </p:sp>
      <p:sp>
        <p:nvSpPr>
          <p:cNvPr id="17" name="TextBox 16">
            <a:extLst>
              <a:ext uri="{FF2B5EF4-FFF2-40B4-BE49-F238E27FC236}">
                <a16:creationId xmlns:a16="http://schemas.microsoft.com/office/drawing/2014/main" id="{1197C224-2610-10DC-EC4E-59EF596F7DA0}"/>
              </a:ext>
            </a:extLst>
          </p:cNvPr>
          <p:cNvSpPr txBox="1"/>
          <p:nvPr/>
        </p:nvSpPr>
        <p:spPr>
          <a:xfrm>
            <a:off x="9103903" y="5073827"/>
            <a:ext cx="1747594" cy="553998"/>
          </a:xfrm>
          <a:prstGeom prst="rect">
            <a:avLst/>
          </a:prstGeom>
          <a:noFill/>
        </p:spPr>
        <p:txBody>
          <a:bodyPr wrap="none" rtlCol="0">
            <a:spAutoFit/>
          </a:bodyPr>
          <a:lstStyle/>
          <a:p>
            <a:r>
              <a:rPr lang="en-US" sz="3000" dirty="0" err="1"/>
              <a:t>Deepdock</a:t>
            </a:r>
            <a:endParaRPr lang="en-US" sz="3000" dirty="0"/>
          </a:p>
        </p:txBody>
      </p:sp>
      <p:sp>
        <p:nvSpPr>
          <p:cNvPr id="18" name="TextBox 17">
            <a:extLst>
              <a:ext uri="{FF2B5EF4-FFF2-40B4-BE49-F238E27FC236}">
                <a16:creationId xmlns:a16="http://schemas.microsoft.com/office/drawing/2014/main" id="{FE9068E0-2312-A749-324E-76501A68BC0A}"/>
              </a:ext>
            </a:extLst>
          </p:cNvPr>
          <p:cNvSpPr txBox="1"/>
          <p:nvPr/>
        </p:nvSpPr>
        <p:spPr>
          <a:xfrm>
            <a:off x="9335178" y="5662404"/>
            <a:ext cx="548548" cy="553998"/>
          </a:xfrm>
          <a:prstGeom prst="rect">
            <a:avLst/>
          </a:prstGeom>
          <a:noFill/>
        </p:spPr>
        <p:txBody>
          <a:bodyPr wrap="none" rtlCol="0">
            <a:spAutoFit/>
          </a:bodyPr>
          <a:lstStyle/>
          <a:p>
            <a:r>
              <a:rPr lang="en-US" sz="3000" dirty="0"/>
              <a:t>….</a:t>
            </a:r>
          </a:p>
        </p:txBody>
      </p:sp>
    </p:spTree>
    <p:extLst>
      <p:ext uri="{BB962C8B-B14F-4D97-AF65-F5344CB8AC3E}">
        <p14:creationId xmlns:p14="http://schemas.microsoft.com/office/powerpoint/2010/main" val="33146427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30629"/>
          </a:xfrm>
        </p:spPr>
        <p:txBody>
          <a:bodyPr>
            <a:normAutofit/>
          </a:bodyPr>
          <a:lstStyle/>
          <a:p>
            <a:pPr algn="ctr"/>
            <a:r>
              <a:rPr lang="it-CH" sz="4000" b="1" dirty="0">
                <a:solidFill>
                  <a:schemeClr val="accent5">
                    <a:lumMod val="50000"/>
                  </a:schemeClr>
                </a:solidFill>
              </a:rPr>
              <a:t>Evaluating the binding mode/pose of ML tools</a:t>
            </a:r>
          </a:p>
        </p:txBody>
      </p:sp>
      <p:sp>
        <p:nvSpPr>
          <p:cNvPr id="3" name="Slide Number">
            <a:extLst>
              <a:ext uri="{FF2B5EF4-FFF2-40B4-BE49-F238E27FC236}">
                <a16:creationId xmlns:a16="http://schemas.microsoft.com/office/drawing/2014/main" id="{9D921BC2-7BBF-7649-27A6-FAD433E68FA2}"/>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22</a:t>
            </a:fld>
            <a:endParaRPr lang="en-GB" dirty="0">
              <a:solidFill>
                <a:schemeClr val="bg1">
                  <a:lumMod val="50000"/>
                </a:schemeClr>
              </a:solidFill>
            </a:endParaRPr>
          </a:p>
        </p:txBody>
      </p:sp>
      <p:sp>
        <p:nvSpPr>
          <p:cNvPr id="5" name="TextBox 4">
            <a:extLst>
              <a:ext uri="{FF2B5EF4-FFF2-40B4-BE49-F238E27FC236}">
                <a16:creationId xmlns:a16="http://schemas.microsoft.com/office/drawing/2014/main" id="{DBED611D-3EF8-359A-6F80-F743EA3BD9D2}"/>
              </a:ext>
            </a:extLst>
          </p:cNvPr>
          <p:cNvSpPr txBox="1"/>
          <p:nvPr/>
        </p:nvSpPr>
        <p:spPr>
          <a:xfrm>
            <a:off x="1124014" y="6341235"/>
            <a:ext cx="6096000" cy="307777"/>
          </a:xfrm>
          <a:prstGeom prst="rect">
            <a:avLst/>
          </a:prstGeom>
          <a:noFill/>
        </p:spPr>
        <p:txBody>
          <a:bodyPr wrap="square">
            <a:spAutoFit/>
          </a:bodyPr>
          <a:lstStyle/>
          <a:p>
            <a:r>
              <a:rPr lang="en-GB" sz="1400" i="1" u="none" strike="noStrike" dirty="0" err="1">
                <a:solidFill>
                  <a:schemeClr val="bg1">
                    <a:lumMod val="65000"/>
                  </a:schemeClr>
                </a:solidFill>
                <a:effectLst/>
                <a:latin typeface="Source Sans Pro" panose="020B0503030403020204" pitchFamily="34" charset="0"/>
              </a:rPr>
              <a:t>PoseBuster</a:t>
            </a:r>
            <a:r>
              <a:rPr lang="en-GB" sz="1400" i="1" u="none" strike="noStrike" dirty="0">
                <a:solidFill>
                  <a:schemeClr val="bg1">
                    <a:lumMod val="65000"/>
                  </a:schemeClr>
                </a:solidFill>
                <a:effectLst/>
                <a:latin typeface="Source Sans Pro" panose="020B0503030403020204" pitchFamily="34" charset="0"/>
              </a:rPr>
              <a:t>: </a:t>
            </a:r>
            <a:r>
              <a:rPr lang="en-GB" sz="1400" b="1" i="1" u="none" strike="noStrike" dirty="0">
                <a:solidFill>
                  <a:schemeClr val="bg1">
                    <a:lumMod val="65000"/>
                  </a:schemeClr>
                </a:solidFill>
                <a:effectLst/>
                <a:latin typeface="Source Sans Pro" panose="020B0503030403020204" pitchFamily="34" charset="0"/>
              </a:rPr>
              <a:t>Chem. Sci.</a:t>
            </a:r>
            <a:r>
              <a:rPr lang="en-GB" sz="1400" b="0" i="0" u="none" strike="noStrike" dirty="0">
                <a:solidFill>
                  <a:schemeClr val="bg1">
                    <a:lumMod val="65000"/>
                  </a:schemeClr>
                </a:solidFill>
                <a:effectLst/>
                <a:highlight>
                  <a:srgbClr val="FFFFFF"/>
                </a:highlight>
                <a:latin typeface="Source Sans Pro" panose="020B0503030403020204" pitchFamily="34" charset="0"/>
              </a:rPr>
              <a:t>, 2024,</a:t>
            </a:r>
            <a:r>
              <a:rPr lang="en-GB" sz="1400" b="1" i="0" u="none" strike="noStrike" dirty="0">
                <a:solidFill>
                  <a:schemeClr val="bg1">
                    <a:lumMod val="65000"/>
                  </a:schemeClr>
                </a:solidFill>
                <a:effectLst/>
                <a:latin typeface="Source Sans Pro" panose="020B0503030403020204" pitchFamily="34" charset="0"/>
              </a:rPr>
              <a:t>15</a:t>
            </a:r>
            <a:r>
              <a:rPr lang="en-GB" sz="1400" b="0" i="0" u="none" strike="noStrike" dirty="0">
                <a:solidFill>
                  <a:schemeClr val="bg1">
                    <a:lumMod val="65000"/>
                  </a:schemeClr>
                </a:solidFill>
                <a:effectLst/>
                <a:highlight>
                  <a:srgbClr val="FFFFFF"/>
                </a:highlight>
                <a:latin typeface="Source Sans Pro" panose="020B0503030403020204" pitchFamily="34" charset="0"/>
              </a:rPr>
              <a:t>, 3130-3139</a:t>
            </a:r>
            <a:endParaRPr lang="en-US" sz="1400" dirty="0">
              <a:solidFill>
                <a:schemeClr val="bg1">
                  <a:lumMod val="65000"/>
                </a:schemeClr>
              </a:solidFill>
            </a:endParaRPr>
          </a:p>
        </p:txBody>
      </p:sp>
      <p:pic>
        <p:nvPicPr>
          <p:cNvPr id="6" name="Picture 5" descr="A graph of different colored bars&#10;&#10;Description automatically generated">
            <a:extLst>
              <a:ext uri="{FF2B5EF4-FFF2-40B4-BE49-F238E27FC236}">
                <a16:creationId xmlns:a16="http://schemas.microsoft.com/office/drawing/2014/main" id="{9948A290-CEAF-9F25-95F0-515C4C3AC7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61729" y="1730117"/>
            <a:ext cx="5794961" cy="3397765"/>
          </a:xfrm>
          <a:prstGeom prst="rect">
            <a:avLst/>
          </a:prstGeom>
        </p:spPr>
      </p:pic>
      <p:pic>
        <p:nvPicPr>
          <p:cNvPr id="12" name="Picture 11" descr="A collage of different molecules&#10;&#10;Description automatically generated with medium confidence">
            <a:extLst>
              <a:ext uri="{FF2B5EF4-FFF2-40B4-BE49-F238E27FC236}">
                <a16:creationId xmlns:a16="http://schemas.microsoft.com/office/drawing/2014/main" id="{76CFE4DC-F90E-982C-EC2A-813EF352C9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1130" y="1366091"/>
            <a:ext cx="5355798" cy="4505516"/>
          </a:xfrm>
          <a:prstGeom prst="rect">
            <a:avLst/>
          </a:prstGeom>
        </p:spPr>
      </p:pic>
    </p:spTree>
    <p:extLst>
      <p:ext uri="{BB962C8B-B14F-4D97-AF65-F5344CB8AC3E}">
        <p14:creationId xmlns:p14="http://schemas.microsoft.com/office/powerpoint/2010/main" val="30223342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4" name="Image" descr="Image"/>
          <p:cNvPicPr>
            <a:picLocks noChangeAspect="1"/>
          </p:cNvPicPr>
          <p:nvPr/>
        </p:nvPicPr>
        <p:blipFill>
          <a:blip r:embed="rId2"/>
          <a:stretch>
            <a:fillRect/>
          </a:stretch>
        </p:blipFill>
        <p:spPr>
          <a:xfrm>
            <a:off x="3296715" y="887896"/>
            <a:ext cx="6123143" cy="5082209"/>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30629"/>
          </a:xfrm>
        </p:spPr>
        <p:txBody>
          <a:bodyPr>
            <a:normAutofit/>
          </a:bodyPr>
          <a:lstStyle/>
          <a:p>
            <a:pPr algn="ctr"/>
            <a:r>
              <a:rPr lang="it-CH" sz="4000" b="1" dirty="0">
                <a:solidFill>
                  <a:schemeClr val="accent5">
                    <a:lumMod val="50000"/>
                  </a:schemeClr>
                </a:solidFill>
              </a:rPr>
              <a:t>What is docking?</a:t>
            </a:r>
          </a:p>
        </p:txBody>
      </p:sp>
      <p:sp>
        <p:nvSpPr>
          <p:cNvPr id="3" name="Slide Number">
            <a:extLst>
              <a:ext uri="{FF2B5EF4-FFF2-40B4-BE49-F238E27FC236}">
                <a16:creationId xmlns:a16="http://schemas.microsoft.com/office/drawing/2014/main" id="{9D921BC2-7BBF-7649-27A6-FAD433E68FA2}"/>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3</a:t>
            </a:fld>
            <a:endParaRPr lang="en-GB" dirty="0">
              <a:solidFill>
                <a:schemeClr val="bg1">
                  <a:lumMod val="50000"/>
                </a:schemeClr>
              </a:solidFill>
            </a:endParaRPr>
          </a:p>
        </p:txBody>
      </p:sp>
      <p:sp>
        <p:nvSpPr>
          <p:cNvPr id="8" name="TextBox 7">
            <a:extLst>
              <a:ext uri="{FF2B5EF4-FFF2-40B4-BE49-F238E27FC236}">
                <a16:creationId xmlns:a16="http://schemas.microsoft.com/office/drawing/2014/main" id="{C02DC26B-5605-4569-02A2-8351A0C810EC}"/>
              </a:ext>
            </a:extLst>
          </p:cNvPr>
          <p:cNvSpPr txBox="1"/>
          <p:nvPr/>
        </p:nvSpPr>
        <p:spPr>
          <a:xfrm>
            <a:off x="1094383" y="1311209"/>
            <a:ext cx="9746901" cy="1077218"/>
          </a:xfrm>
          <a:prstGeom prst="rect">
            <a:avLst/>
          </a:prstGeom>
          <a:noFill/>
        </p:spPr>
        <p:txBody>
          <a:bodyPr wrap="square" rtlCol="0">
            <a:spAutoFit/>
          </a:bodyPr>
          <a:lstStyle/>
          <a:p>
            <a:pPr algn="ctr"/>
            <a:r>
              <a:rPr lang="en-US" sz="3200" dirty="0"/>
              <a:t>The process of predicting a stable 3D geometry of an interacting pair of molecules – </a:t>
            </a:r>
            <a:r>
              <a:rPr lang="en-US" sz="3200" b="1" dirty="0"/>
              <a:t>a binding mode/pose.</a:t>
            </a:r>
          </a:p>
        </p:txBody>
      </p:sp>
      <p:pic>
        <p:nvPicPr>
          <p:cNvPr id="12" name="Picture 11">
            <a:extLst>
              <a:ext uri="{FF2B5EF4-FFF2-40B4-BE49-F238E27FC236}">
                <a16:creationId xmlns:a16="http://schemas.microsoft.com/office/drawing/2014/main" id="{6DE46324-85F8-B797-7E23-5740D514467E}"/>
              </a:ext>
            </a:extLst>
          </p:cNvPr>
          <p:cNvPicPr>
            <a:picLocks noChangeAspect="1"/>
          </p:cNvPicPr>
          <p:nvPr/>
        </p:nvPicPr>
        <p:blipFill>
          <a:blip r:embed="rId2"/>
          <a:stretch>
            <a:fillRect/>
          </a:stretch>
        </p:blipFill>
        <p:spPr>
          <a:xfrm>
            <a:off x="8191119" y="3184441"/>
            <a:ext cx="3850326" cy="3160496"/>
          </a:xfrm>
          <a:prstGeom prst="rect">
            <a:avLst/>
          </a:prstGeom>
        </p:spPr>
      </p:pic>
      <p:pic>
        <p:nvPicPr>
          <p:cNvPr id="13" name="Picture 12">
            <a:extLst>
              <a:ext uri="{FF2B5EF4-FFF2-40B4-BE49-F238E27FC236}">
                <a16:creationId xmlns:a16="http://schemas.microsoft.com/office/drawing/2014/main" id="{612BBE30-D425-2FA7-9B52-38D870760AF1}"/>
              </a:ext>
            </a:extLst>
          </p:cNvPr>
          <p:cNvPicPr>
            <a:picLocks noChangeAspect="1"/>
          </p:cNvPicPr>
          <p:nvPr/>
        </p:nvPicPr>
        <p:blipFill>
          <a:blip r:embed="rId3"/>
          <a:stretch>
            <a:fillRect/>
          </a:stretch>
        </p:blipFill>
        <p:spPr>
          <a:xfrm>
            <a:off x="254881" y="3567299"/>
            <a:ext cx="3218896" cy="2394781"/>
          </a:xfrm>
          <a:prstGeom prst="rect">
            <a:avLst/>
          </a:prstGeom>
        </p:spPr>
      </p:pic>
      <p:pic>
        <p:nvPicPr>
          <p:cNvPr id="15" name="Picture 14">
            <a:extLst>
              <a:ext uri="{FF2B5EF4-FFF2-40B4-BE49-F238E27FC236}">
                <a16:creationId xmlns:a16="http://schemas.microsoft.com/office/drawing/2014/main" id="{135B40C2-5CDF-7D95-704D-8408AF145C02}"/>
              </a:ext>
            </a:extLst>
          </p:cNvPr>
          <p:cNvPicPr>
            <a:picLocks noChangeAspect="1"/>
          </p:cNvPicPr>
          <p:nvPr/>
        </p:nvPicPr>
        <p:blipFill>
          <a:blip r:embed="rId4"/>
          <a:stretch>
            <a:fillRect/>
          </a:stretch>
        </p:blipFill>
        <p:spPr>
          <a:xfrm>
            <a:off x="3653025" y="3038111"/>
            <a:ext cx="3850326" cy="3453157"/>
          </a:xfrm>
          <a:prstGeom prst="rect">
            <a:avLst/>
          </a:prstGeom>
        </p:spPr>
      </p:pic>
      <p:sp>
        <p:nvSpPr>
          <p:cNvPr id="4" name="TextBox 3">
            <a:extLst>
              <a:ext uri="{FF2B5EF4-FFF2-40B4-BE49-F238E27FC236}">
                <a16:creationId xmlns:a16="http://schemas.microsoft.com/office/drawing/2014/main" id="{09B9B5E4-A568-D273-647C-5A500536B46B}"/>
              </a:ext>
            </a:extLst>
          </p:cNvPr>
          <p:cNvSpPr txBox="1"/>
          <p:nvPr/>
        </p:nvSpPr>
        <p:spPr>
          <a:xfrm>
            <a:off x="3267558" y="4395357"/>
            <a:ext cx="461962" cy="738664"/>
          </a:xfrm>
          <a:prstGeom prst="rect">
            <a:avLst/>
          </a:prstGeom>
          <a:noFill/>
        </p:spPr>
        <p:txBody>
          <a:bodyPr wrap="square" rtlCol="0">
            <a:spAutoFit/>
          </a:bodyPr>
          <a:lstStyle/>
          <a:p>
            <a:pPr algn="ctr"/>
            <a:r>
              <a:rPr lang="en-US" sz="4200" b="1" dirty="0"/>
              <a:t>+</a:t>
            </a:r>
          </a:p>
        </p:txBody>
      </p:sp>
      <p:sp>
        <p:nvSpPr>
          <p:cNvPr id="5" name="TextBox 4">
            <a:extLst>
              <a:ext uri="{FF2B5EF4-FFF2-40B4-BE49-F238E27FC236}">
                <a16:creationId xmlns:a16="http://schemas.microsoft.com/office/drawing/2014/main" id="{6EEAD331-6777-A79B-BD76-34FFDB8F1E57}"/>
              </a:ext>
            </a:extLst>
          </p:cNvPr>
          <p:cNvSpPr txBox="1"/>
          <p:nvPr/>
        </p:nvSpPr>
        <p:spPr>
          <a:xfrm>
            <a:off x="5532535" y="4395357"/>
            <a:ext cx="4583747" cy="738664"/>
          </a:xfrm>
          <a:prstGeom prst="rect">
            <a:avLst/>
          </a:prstGeom>
          <a:noFill/>
        </p:spPr>
        <p:txBody>
          <a:bodyPr wrap="square" rtlCol="0">
            <a:spAutoFit/>
          </a:bodyPr>
          <a:lstStyle/>
          <a:p>
            <a:pPr algn="ctr"/>
            <a:r>
              <a:rPr lang="en-US" sz="4200" b="1" dirty="0"/>
              <a:t>=</a:t>
            </a:r>
          </a:p>
        </p:txBody>
      </p:sp>
      <p:sp>
        <p:nvSpPr>
          <p:cNvPr id="7" name="TextBox 6">
            <a:extLst>
              <a:ext uri="{FF2B5EF4-FFF2-40B4-BE49-F238E27FC236}">
                <a16:creationId xmlns:a16="http://schemas.microsoft.com/office/drawing/2014/main" id="{7C0816B0-1507-F46C-156A-633F3F320889}"/>
              </a:ext>
            </a:extLst>
          </p:cNvPr>
          <p:cNvSpPr txBox="1"/>
          <p:nvPr/>
        </p:nvSpPr>
        <p:spPr>
          <a:xfrm>
            <a:off x="838200" y="2665500"/>
            <a:ext cx="1630439" cy="477054"/>
          </a:xfrm>
          <a:prstGeom prst="rect">
            <a:avLst/>
          </a:prstGeom>
          <a:noFill/>
        </p:spPr>
        <p:txBody>
          <a:bodyPr wrap="square">
            <a:spAutoFit/>
          </a:bodyPr>
          <a:lstStyle/>
          <a:p>
            <a:r>
              <a:rPr lang="en-GB" sz="2500" b="1" dirty="0">
                <a:solidFill>
                  <a:schemeClr val="accent1">
                    <a:lumMod val="50000"/>
                  </a:schemeClr>
                </a:solidFill>
                <a:effectLst/>
                <a:highlight>
                  <a:srgbClr val="FFFFFF"/>
                </a:highlight>
              </a:rPr>
              <a:t>Ligand</a:t>
            </a:r>
            <a:r>
              <a:rPr lang="en-GB" sz="2500" dirty="0">
                <a:solidFill>
                  <a:schemeClr val="accent1">
                    <a:lumMod val="50000"/>
                  </a:schemeClr>
                </a:solidFill>
                <a:effectLst/>
                <a:highlight>
                  <a:srgbClr val="FFFFFF"/>
                </a:highlight>
              </a:rPr>
              <a:t>: </a:t>
            </a:r>
            <a:endParaRPr lang="en-US" sz="2500" dirty="0">
              <a:solidFill>
                <a:schemeClr val="accent1">
                  <a:lumMod val="50000"/>
                </a:schemeClr>
              </a:solidFill>
            </a:endParaRPr>
          </a:p>
        </p:txBody>
      </p:sp>
      <p:sp>
        <p:nvSpPr>
          <p:cNvPr id="9" name="TextBox 8">
            <a:extLst>
              <a:ext uri="{FF2B5EF4-FFF2-40B4-BE49-F238E27FC236}">
                <a16:creationId xmlns:a16="http://schemas.microsoft.com/office/drawing/2014/main" id="{9E38DB4C-D45C-80AC-436A-CE17454A9D5E}"/>
              </a:ext>
            </a:extLst>
          </p:cNvPr>
          <p:cNvSpPr txBox="1"/>
          <p:nvPr/>
        </p:nvSpPr>
        <p:spPr>
          <a:xfrm>
            <a:off x="4465561" y="2665500"/>
            <a:ext cx="1630439" cy="477054"/>
          </a:xfrm>
          <a:prstGeom prst="rect">
            <a:avLst/>
          </a:prstGeom>
          <a:noFill/>
        </p:spPr>
        <p:txBody>
          <a:bodyPr wrap="square">
            <a:spAutoFit/>
          </a:bodyPr>
          <a:lstStyle/>
          <a:p>
            <a:r>
              <a:rPr lang="en-GB" sz="2500" b="1" dirty="0">
                <a:solidFill>
                  <a:schemeClr val="accent1">
                    <a:lumMod val="50000"/>
                  </a:schemeClr>
                </a:solidFill>
                <a:effectLst/>
                <a:highlight>
                  <a:srgbClr val="FFFFFF"/>
                </a:highlight>
              </a:rPr>
              <a:t>Receptor</a:t>
            </a:r>
            <a:r>
              <a:rPr lang="en-GB" sz="2500" dirty="0">
                <a:solidFill>
                  <a:schemeClr val="accent1">
                    <a:lumMod val="50000"/>
                  </a:schemeClr>
                </a:solidFill>
                <a:effectLst/>
                <a:highlight>
                  <a:srgbClr val="FFFFFF"/>
                </a:highlight>
              </a:rPr>
              <a:t>: </a:t>
            </a:r>
            <a:endParaRPr lang="en-US" sz="2500" dirty="0">
              <a:solidFill>
                <a:schemeClr val="accent1">
                  <a:lumMod val="50000"/>
                </a:schemeClr>
              </a:solidFill>
            </a:endParaRPr>
          </a:p>
        </p:txBody>
      </p:sp>
      <p:sp>
        <p:nvSpPr>
          <p:cNvPr id="10" name="TextBox 9">
            <a:extLst>
              <a:ext uri="{FF2B5EF4-FFF2-40B4-BE49-F238E27FC236}">
                <a16:creationId xmlns:a16="http://schemas.microsoft.com/office/drawing/2014/main" id="{D9FF05A5-01C9-70BC-F1B0-91B25D7844D7}"/>
              </a:ext>
            </a:extLst>
          </p:cNvPr>
          <p:cNvSpPr txBox="1"/>
          <p:nvPr/>
        </p:nvSpPr>
        <p:spPr>
          <a:xfrm>
            <a:off x="8687737" y="2665500"/>
            <a:ext cx="2394362" cy="477054"/>
          </a:xfrm>
          <a:prstGeom prst="rect">
            <a:avLst/>
          </a:prstGeom>
          <a:noFill/>
        </p:spPr>
        <p:txBody>
          <a:bodyPr wrap="square">
            <a:spAutoFit/>
          </a:bodyPr>
          <a:lstStyle/>
          <a:p>
            <a:r>
              <a:rPr lang="en-GB" sz="2500" b="1" dirty="0">
                <a:solidFill>
                  <a:schemeClr val="accent1">
                    <a:lumMod val="50000"/>
                  </a:schemeClr>
                </a:solidFill>
                <a:effectLst/>
                <a:highlight>
                  <a:srgbClr val="FFFFFF"/>
                </a:highlight>
              </a:rPr>
              <a:t>Binding pose</a:t>
            </a:r>
            <a:r>
              <a:rPr lang="en-GB" sz="2500" dirty="0">
                <a:solidFill>
                  <a:schemeClr val="accent1">
                    <a:lumMod val="50000"/>
                  </a:schemeClr>
                </a:solidFill>
                <a:effectLst/>
                <a:highlight>
                  <a:srgbClr val="FFFFFF"/>
                </a:highlight>
              </a:rPr>
              <a:t>: </a:t>
            </a:r>
            <a:endParaRPr lang="en-US" sz="2500" dirty="0">
              <a:solidFill>
                <a:schemeClr val="accent1">
                  <a:lumMod val="50000"/>
                </a:schemeClr>
              </a:solidFill>
            </a:endParaRPr>
          </a:p>
        </p:txBody>
      </p:sp>
    </p:spTree>
    <p:extLst>
      <p:ext uri="{BB962C8B-B14F-4D97-AF65-F5344CB8AC3E}">
        <p14:creationId xmlns:p14="http://schemas.microsoft.com/office/powerpoint/2010/main" val="29601593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30629"/>
          </a:xfrm>
        </p:spPr>
        <p:txBody>
          <a:bodyPr>
            <a:normAutofit/>
          </a:bodyPr>
          <a:lstStyle/>
          <a:p>
            <a:pPr algn="ctr"/>
            <a:r>
              <a:rPr lang="it-CH" sz="4000" b="1" dirty="0">
                <a:solidFill>
                  <a:schemeClr val="accent5">
                    <a:lumMod val="50000"/>
                  </a:schemeClr>
                </a:solidFill>
              </a:rPr>
              <a:t>Nomenclature</a:t>
            </a:r>
          </a:p>
        </p:txBody>
      </p:sp>
      <p:sp>
        <p:nvSpPr>
          <p:cNvPr id="3" name="Slide Number">
            <a:extLst>
              <a:ext uri="{FF2B5EF4-FFF2-40B4-BE49-F238E27FC236}">
                <a16:creationId xmlns:a16="http://schemas.microsoft.com/office/drawing/2014/main" id="{9D921BC2-7BBF-7649-27A6-FAD433E68FA2}"/>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4</a:t>
            </a:fld>
            <a:endParaRPr lang="en-GB" dirty="0">
              <a:solidFill>
                <a:schemeClr val="bg1">
                  <a:lumMod val="50000"/>
                </a:schemeClr>
              </a:solidFill>
            </a:endParaRPr>
          </a:p>
        </p:txBody>
      </p:sp>
      <p:sp>
        <p:nvSpPr>
          <p:cNvPr id="5" name="TextBox 4">
            <a:extLst>
              <a:ext uri="{FF2B5EF4-FFF2-40B4-BE49-F238E27FC236}">
                <a16:creationId xmlns:a16="http://schemas.microsoft.com/office/drawing/2014/main" id="{6B27E3FC-1722-530A-807E-C10872037104}"/>
              </a:ext>
            </a:extLst>
          </p:cNvPr>
          <p:cNvSpPr txBox="1"/>
          <p:nvPr/>
        </p:nvSpPr>
        <p:spPr>
          <a:xfrm>
            <a:off x="1404133" y="2005833"/>
            <a:ext cx="8417961" cy="3539430"/>
          </a:xfrm>
          <a:prstGeom prst="rect">
            <a:avLst/>
          </a:prstGeom>
          <a:noFill/>
        </p:spPr>
        <p:txBody>
          <a:bodyPr wrap="square">
            <a:spAutoFit/>
          </a:bodyPr>
          <a:lstStyle/>
          <a:p>
            <a:pPr fontAlgn="auto"/>
            <a:r>
              <a:rPr lang="en-GB" sz="2800" b="1" dirty="0">
                <a:solidFill>
                  <a:srgbClr val="60050C"/>
                </a:solidFill>
                <a:effectLst/>
                <a:highlight>
                  <a:srgbClr val="FFFFFF"/>
                </a:highlight>
              </a:rPr>
              <a:t>Ligand</a:t>
            </a:r>
            <a:r>
              <a:rPr lang="en-GB" sz="2800" dirty="0">
                <a:solidFill>
                  <a:srgbClr val="60050C"/>
                </a:solidFill>
                <a:effectLst/>
                <a:highlight>
                  <a:srgbClr val="FFFFFF"/>
                </a:highlight>
              </a:rPr>
              <a:t>: </a:t>
            </a:r>
            <a:r>
              <a:rPr lang="en-GB" sz="2800" dirty="0">
                <a:solidFill>
                  <a:srgbClr val="353535"/>
                </a:solidFill>
                <a:effectLst/>
                <a:highlight>
                  <a:srgbClr val="FFFFFF"/>
                </a:highlight>
              </a:rPr>
              <a:t>Structure (usually a small molecule) that binds to the binding site. </a:t>
            </a:r>
          </a:p>
          <a:p>
            <a:pPr fontAlgn="auto"/>
            <a:endParaRPr lang="en-GB" sz="2800" dirty="0">
              <a:solidFill>
                <a:srgbClr val="FFFFFF"/>
              </a:solidFill>
              <a:effectLst/>
              <a:highlight>
                <a:srgbClr val="FFFFFF"/>
              </a:highlight>
            </a:endParaRPr>
          </a:p>
          <a:p>
            <a:pPr fontAlgn="auto"/>
            <a:r>
              <a:rPr lang="en-GB" sz="2800" b="1" dirty="0">
                <a:solidFill>
                  <a:srgbClr val="60050C"/>
                </a:solidFill>
                <a:effectLst/>
                <a:highlight>
                  <a:srgbClr val="FFFFFF"/>
                </a:highlight>
              </a:rPr>
              <a:t>Receptor</a:t>
            </a:r>
            <a:r>
              <a:rPr lang="en-GB" sz="2800" dirty="0">
                <a:solidFill>
                  <a:srgbClr val="60050C"/>
                </a:solidFill>
                <a:effectLst/>
                <a:highlight>
                  <a:srgbClr val="FFFFFF"/>
                </a:highlight>
              </a:rPr>
              <a:t>: </a:t>
            </a:r>
            <a:r>
              <a:rPr lang="en-GB" sz="2800" dirty="0">
                <a:solidFill>
                  <a:srgbClr val="353535"/>
                </a:solidFill>
                <a:effectLst/>
                <a:highlight>
                  <a:srgbClr val="FFFFFF"/>
                </a:highlight>
              </a:rPr>
              <a:t>Structure (usually a protein) that contains the active binding site. </a:t>
            </a:r>
          </a:p>
          <a:p>
            <a:pPr fontAlgn="auto">
              <a:buFont typeface="Arial" panose="020B0604020202020204" pitchFamily="34" charset="0"/>
              <a:buChar char="•"/>
            </a:pPr>
            <a:endParaRPr lang="en-GB" sz="2800" dirty="0">
              <a:solidFill>
                <a:srgbClr val="FFFFFF"/>
              </a:solidFill>
              <a:effectLst/>
              <a:highlight>
                <a:srgbClr val="FFFFFF"/>
              </a:highlight>
            </a:endParaRPr>
          </a:p>
          <a:p>
            <a:pPr fontAlgn="auto"/>
            <a:r>
              <a:rPr lang="en-GB" sz="2800" b="1" dirty="0">
                <a:solidFill>
                  <a:srgbClr val="60050C"/>
                </a:solidFill>
                <a:effectLst/>
                <a:highlight>
                  <a:srgbClr val="FFFFFF"/>
                </a:highlight>
              </a:rPr>
              <a:t>Binding site</a:t>
            </a:r>
            <a:r>
              <a:rPr lang="en-GB" sz="2800" dirty="0">
                <a:solidFill>
                  <a:srgbClr val="60050C"/>
                </a:solidFill>
                <a:effectLst/>
                <a:highlight>
                  <a:srgbClr val="FFFFFF"/>
                </a:highlight>
              </a:rPr>
              <a:t>: </a:t>
            </a:r>
            <a:r>
              <a:rPr lang="en-GB" sz="2800" dirty="0">
                <a:solidFill>
                  <a:srgbClr val="353535"/>
                </a:solidFill>
                <a:effectLst/>
                <a:highlight>
                  <a:srgbClr val="FFFFFF"/>
                </a:highlight>
              </a:rPr>
              <a:t>Set of </a:t>
            </a:r>
            <a:r>
              <a:rPr lang="en-GB" sz="2800" dirty="0" err="1">
                <a:solidFill>
                  <a:srgbClr val="353535"/>
                </a:solidFill>
                <a:effectLst/>
                <a:highlight>
                  <a:srgbClr val="FFFFFF"/>
                </a:highlight>
              </a:rPr>
              <a:t>aminoacids</a:t>
            </a:r>
            <a:r>
              <a:rPr lang="en-GB" sz="2800" dirty="0">
                <a:solidFill>
                  <a:srgbClr val="353535"/>
                </a:solidFill>
                <a:effectLst/>
                <a:highlight>
                  <a:srgbClr val="FFFFFF"/>
                </a:highlight>
              </a:rPr>
              <a:t> (residues) that physically interact with the </a:t>
            </a:r>
            <a:r>
              <a:rPr lang="en-GB" sz="2800" dirty="0" err="1">
                <a:solidFill>
                  <a:srgbClr val="353535"/>
                </a:solidFill>
                <a:effectLst/>
                <a:highlight>
                  <a:srgbClr val="FFFFFF"/>
                </a:highlight>
              </a:rPr>
              <a:t>lingad</a:t>
            </a:r>
            <a:r>
              <a:rPr lang="en-GB" sz="2800" dirty="0">
                <a:solidFill>
                  <a:srgbClr val="353535"/>
                </a:solidFill>
                <a:effectLst/>
                <a:highlight>
                  <a:srgbClr val="FFFFFF"/>
                </a:highlight>
              </a:rPr>
              <a:t> (usually within 6 </a:t>
            </a:r>
            <a:r>
              <a:rPr lang="en-GB" sz="2800" dirty="0" err="1">
                <a:solidFill>
                  <a:srgbClr val="353535"/>
                </a:solidFill>
                <a:effectLst/>
                <a:highlight>
                  <a:srgbClr val="FFFFFF"/>
                </a:highlight>
              </a:rPr>
              <a:t>Ångstroms</a:t>
            </a:r>
            <a:r>
              <a:rPr lang="en-GB" sz="2800" dirty="0">
                <a:solidFill>
                  <a:srgbClr val="353535"/>
                </a:solidFill>
                <a:effectLst/>
                <a:highlight>
                  <a:srgbClr val="FFFFFF"/>
                </a:highlight>
              </a:rPr>
              <a:t>). </a:t>
            </a:r>
            <a:endParaRPr lang="en-GB" sz="2800" dirty="0">
              <a:solidFill>
                <a:srgbClr val="FFFFFF"/>
              </a:solidFill>
              <a:effectLst/>
              <a:highlight>
                <a:srgbClr val="FFFFFF"/>
              </a:highlight>
            </a:endParaRPr>
          </a:p>
        </p:txBody>
      </p:sp>
    </p:spTree>
    <p:extLst>
      <p:ext uri="{BB962C8B-B14F-4D97-AF65-F5344CB8AC3E}">
        <p14:creationId xmlns:p14="http://schemas.microsoft.com/office/powerpoint/2010/main" val="2164897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C048F5E8-0F6B-4811-41A0-5D9B08C82B5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316" b="32895"/>
          <a:stretch/>
        </p:blipFill>
        <p:spPr bwMode="auto">
          <a:xfrm>
            <a:off x="1260206" y="1488098"/>
            <a:ext cx="2884161" cy="156994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8200" y="365125"/>
            <a:ext cx="10515600" cy="830629"/>
          </a:xfrm>
        </p:spPr>
        <p:txBody>
          <a:bodyPr>
            <a:normAutofit/>
          </a:bodyPr>
          <a:lstStyle/>
          <a:p>
            <a:pPr algn="ctr"/>
            <a:r>
              <a:rPr lang="it-CH" sz="4000" b="1" dirty="0">
                <a:solidFill>
                  <a:schemeClr val="accent5">
                    <a:lumMod val="50000"/>
                  </a:schemeClr>
                </a:solidFill>
              </a:rPr>
              <a:t>Typical workflow</a:t>
            </a:r>
          </a:p>
        </p:txBody>
      </p:sp>
      <p:sp>
        <p:nvSpPr>
          <p:cNvPr id="3" name="Slide Number">
            <a:extLst>
              <a:ext uri="{FF2B5EF4-FFF2-40B4-BE49-F238E27FC236}">
                <a16:creationId xmlns:a16="http://schemas.microsoft.com/office/drawing/2014/main" id="{9D921BC2-7BBF-7649-27A6-FAD433E68FA2}"/>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5</a:t>
            </a:fld>
            <a:endParaRPr lang="en-GB" dirty="0">
              <a:solidFill>
                <a:schemeClr val="bg1">
                  <a:lumMod val="50000"/>
                </a:schemeClr>
              </a:solidFill>
            </a:endParaRPr>
          </a:p>
        </p:txBody>
      </p:sp>
      <p:sp>
        <p:nvSpPr>
          <p:cNvPr id="5" name="TextBox 4">
            <a:extLst>
              <a:ext uri="{FF2B5EF4-FFF2-40B4-BE49-F238E27FC236}">
                <a16:creationId xmlns:a16="http://schemas.microsoft.com/office/drawing/2014/main" id="{BFBAA403-6059-2821-F642-7B14C092A5B2}"/>
              </a:ext>
            </a:extLst>
          </p:cNvPr>
          <p:cNvSpPr txBox="1"/>
          <p:nvPr/>
        </p:nvSpPr>
        <p:spPr>
          <a:xfrm>
            <a:off x="669161" y="1082739"/>
            <a:ext cx="3984061" cy="461665"/>
          </a:xfrm>
          <a:prstGeom prst="rect">
            <a:avLst/>
          </a:prstGeom>
          <a:noFill/>
        </p:spPr>
        <p:txBody>
          <a:bodyPr wrap="square" rtlCol="0">
            <a:spAutoFit/>
          </a:bodyPr>
          <a:lstStyle/>
          <a:p>
            <a:r>
              <a:rPr lang="en-US" sz="2400" dirty="0"/>
              <a:t>1-D or 2-D ligand structure</a:t>
            </a:r>
          </a:p>
        </p:txBody>
      </p:sp>
      <p:pic>
        <p:nvPicPr>
          <p:cNvPr id="6" name="Picture 5">
            <a:extLst>
              <a:ext uri="{FF2B5EF4-FFF2-40B4-BE49-F238E27FC236}">
                <a16:creationId xmlns:a16="http://schemas.microsoft.com/office/drawing/2014/main" id="{ADFEF70F-C65A-E407-F97D-3CEAAE54A7BB}"/>
              </a:ext>
            </a:extLst>
          </p:cNvPr>
          <p:cNvPicPr>
            <a:picLocks noChangeAspect="1"/>
          </p:cNvPicPr>
          <p:nvPr/>
        </p:nvPicPr>
        <p:blipFill>
          <a:blip r:embed="rId4"/>
          <a:stretch>
            <a:fillRect/>
          </a:stretch>
        </p:blipFill>
        <p:spPr>
          <a:xfrm rot="21085853">
            <a:off x="1184656" y="4634652"/>
            <a:ext cx="2377722" cy="2132455"/>
          </a:xfrm>
          <a:prstGeom prst="rect">
            <a:avLst/>
          </a:prstGeom>
        </p:spPr>
      </p:pic>
      <p:sp>
        <p:nvSpPr>
          <p:cNvPr id="4" name="TextBox 3">
            <a:extLst>
              <a:ext uri="{FF2B5EF4-FFF2-40B4-BE49-F238E27FC236}">
                <a16:creationId xmlns:a16="http://schemas.microsoft.com/office/drawing/2014/main" id="{4E57DD03-EAEC-E23E-206F-815B61F996CD}"/>
              </a:ext>
            </a:extLst>
          </p:cNvPr>
          <p:cNvSpPr txBox="1"/>
          <p:nvPr/>
        </p:nvSpPr>
        <p:spPr>
          <a:xfrm>
            <a:off x="81644" y="4460858"/>
            <a:ext cx="4583747" cy="461665"/>
          </a:xfrm>
          <a:prstGeom prst="rect">
            <a:avLst/>
          </a:prstGeom>
          <a:noFill/>
        </p:spPr>
        <p:txBody>
          <a:bodyPr wrap="square" rtlCol="0">
            <a:spAutoFit/>
          </a:bodyPr>
          <a:lstStyle/>
          <a:p>
            <a:pPr algn="ctr"/>
            <a:r>
              <a:rPr lang="en-US" sz="2400" dirty="0"/>
              <a:t>Protein structure</a:t>
            </a:r>
          </a:p>
        </p:txBody>
      </p:sp>
      <p:sp>
        <p:nvSpPr>
          <p:cNvPr id="7" name="Rectangle 6">
            <a:extLst>
              <a:ext uri="{FF2B5EF4-FFF2-40B4-BE49-F238E27FC236}">
                <a16:creationId xmlns:a16="http://schemas.microsoft.com/office/drawing/2014/main" id="{644DDA48-0878-953C-1E4C-E7A1962FB856}"/>
              </a:ext>
            </a:extLst>
          </p:cNvPr>
          <p:cNvSpPr/>
          <p:nvPr/>
        </p:nvSpPr>
        <p:spPr>
          <a:xfrm>
            <a:off x="6663867" y="2840780"/>
            <a:ext cx="3600000" cy="720000"/>
          </a:xfrm>
          <a:prstGeom prst="rect">
            <a:avLst/>
          </a:prstGeom>
          <a:solidFill>
            <a:srgbClr val="00549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t>Search</a:t>
            </a:r>
          </a:p>
        </p:txBody>
      </p:sp>
      <p:sp>
        <p:nvSpPr>
          <p:cNvPr id="13" name="Rectangle 12">
            <a:extLst>
              <a:ext uri="{FF2B5EF4-FFF2-40B4-BE49-F238E27FC236}">
                <a16:creationId xmlns:a16="http://schemas.microsoft.com/office/drawing/2014/main" id="{04D2DB88-A8FA-798A-7914-01A5179BB04C}"/>
              </a:ext>
            </a:extLst>
          </p:cNvPr>
          <p:cNvSpPr/>
          <p:nvPr/>
        </p:nvSpPr>
        <p:spPr>
          <a:xfrm>
            <a:off x="6663867" y="4116474"/>
            <a:ext cx="3600000" cy="720000"/>
          </a:xfrm>
          <a:prstGeom prst="rect">
            <a:avLst/>
          </a:prstGeom>
          <a:solidFill>
            <a:srgbClr val="7030A0">
              <a:alpha val="47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t>Scoring Function</a:t>
            </a:r>
          </a:p>
        </p:txBody>
      </p:sp>
      <p:sp>
        <p:nvSpPr>
          <p:cNvPr id="15" name="Rectangle 14">
            <a:extLst>
              <a:ext uri="{FF2B5EF4-FFF2-40B4-BE49-F238E27FC236}">
                <a16:creationId xmlns:a16="http://schemas.microsoft.com/office/drawing/2014/main" id="{3D3C02B9-E9B8-917D-6E07-C241C5A342BF}"/>
              </a:ext>
            </a:extLst>
          </p:cNvPr>
          <p:cNvSpPr/>
          <p:nvPr/>
        </p:nvSpPr>
        <p:spPr>
          <a:xfrm>
            <a:off x="6663867" y="1565086"/>
            <a:ext cx="3600000" cy="720000"/>
          </a:xfrm>
          <a:prstGeom prst="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t>Find Pocket</a:t>
            </a:r>
          </a:p>
        </p:txBody>
      </p:sp>
      <p:sp>
        <p:nvSpPr>
          <p:cNvPr id="19" name="Rectangle 18">
            <a:extLst>
              <a:ext uri="{FF2B5EF4-FFF2-40B4-BE49-F238E27FC236}">
                <a16:creationId xmlns:a16="http://schemas.microsoft.com/office/drawing/2014/main" id="{51990EC6-FD47-8C88-B672-2AF9493BD7C9}"/>
              </a:ext>
            </a:extLst>
          </p:cNvPr>
          <p:cNvSpPr/>
          <p:nvPr/>
        </p:nvSpPr>
        <p:spPr>
          <a:xfrm>
            <a:off x="6663867" y="5392167"/>
            <a:ext cx="3600000" cy="720000"/>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t>Docking Assessment</a:t>
            </a:r>
          </a:p>
        </p:txBody>
      </p:sp>
      <p:cxnSp>
        <p:nvCxnSpPr>
          <p:cNvPr id="11" name="Straight Arrow Connector 10">
            <a:extLst>
              <a:ext uri="{FF2B5EF4-FFF2-40B4-BE49-F238E27FC236}">
                <a16:creationId xmlns:a16="http://schemas.microsoft.com/office/drawing/2014/main" id="{815DC71D-93D6-8459-E0C6-C23A58F8C6E9}"/>
              </a:ext>
            </a:extLst>
          </p:cNvPr>
          <p:cNvCxnSpPr>
            <a:stCxn id="15" idx="2"/>
            <a:endCxn id="7" idx="0"/>
          </p:cNvCxnSpPr>
          <p:nvPr/>
        </p:nvCxnSpPr>
        <p:spPr>
          <a:xfrm>
            <a:off x="8463867" y="2285086"/>
            <a:ext cx="0" cy="555694"/>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cxnSp>
        <p:nvCxnSpPr>
          <p:cNvPr id="21" name="Straight Arrow Connector 20">
            <a:extLst>
              <a:ext uri="{FF2B5EF4-FFF2-40B4-BE49-F238E27FC236}">
                <a16:creationId xmlns:a16="http://schemas.microsoft.com/office/drawing/2014/main" id="{7ECE480E-FA50-B624-E0DA-7C9C1D908A95}"/>
              </a:ext>
            </a:extLst>
          </p:cNvPr>
          <p:cNvCxnSpPr>
            <a:cxnSpLocks/>
            <a:stCxn id="7" idx="2"/>
            <a:endCxn id="13" idx="0"/>
          </p:cNvCxnSpPr>
          <p:nvPr/>
        </p:nvCxnSpPr>
        <p:spPr>
          <a:xfrm>
            <a:off x="8463867" y="3560780"/>
            <a:ext cx="0" cy="555694"/>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cxnSp>
        <p:nvCxnSpPr>
          <p:cNvPr id="24" name="Straight Arrow Connector 23">
            <a:extLst>
              <a:ext uri="{FF2B5EF4-FFF2-40B4-BE49-F238E27FC236}">
                <a16:creationId xmlns:a16="http://schemas.microsoft.com/office/drawing/2014/main" id="{AEB859A9-8510-86E4-0914-6FAE1141380B}"/>
              </a:ext>
            </a:extLst>
          </p:cNvPr>
          <p:cNvCxnSpPr>
            <a:cxnSpLocks/>
            <a:stCxn id="13" idx="2"/>
            <a:endCxn id="19" idx="0"/>
          </p:cNvCxnSpPr>
          <p:nvPr/>
        </p:nvCxnSpPr>
        <p:spPr>
          <a:xfrm>
            <a:off x="8463867" y="4836474"/>
            <a:ext cx="0" cy="555693"/>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sp>
        <p:nvSpPr>
          <p:cNvPr id="28" name="TextBox 27">
            <a:extLst>
              <a:ext uri="{FF2B5EF4-FFF2-40B4-BE49-F238E27FC236}">
                <a16:creationId xmlns:a16="http://schemas.microsoft.com/office/drawing/2014/main" id="{D532F07C-9BD7-6787-F2AA-59BDD4E3D331}"/>
              </a:ext>
            </a:extLst>
          </p:cNvPr>
          <p:cNvSpPr txBox="1"/>
          <p:nvPr/>
        </p:nvSpPr>
        <p:spPr>
          <a:xfrm>
            <a:off x="81644" y="3594483"/>
            <a:ext cx="4583747" cy="738664"/>
          </a:xfrm>
          <a:prstGeom prst="rect">
            <a:avLst/>
          </a:prstGeom>
          <a:noFill/>
        </p:spPr>
        <p:txBody>
          <a:bodyPr wrap="square" rtlCol="0">
            <a:spAutoFit/>
          </a:bodyPr>
          <a:lstStyle/>
          <a:p>
            <a:pPr algn="ctr"/>
            <a:r>
              <a:rPr lang="en-US" sz="4200" b="1" dirty="0"/>
              <a:t>+</a:t>
            </a:r>
          </a:p>
        </p:txBody>
      </p:sp>
      <p:pic>
        <p:nvPicPr>
          <p:cNvPr id="29" name="Picture 2">
            <a:extLst>
              <a:ext uri="{FF2B5EF4-FFF2-40B4-BE49-F238E27FC236}">
                <a16:creationId xmlns:a16="http://schemas.microsoft.com/office/drawing/2014/main" id="{3D0DA975-0CAC-E5BD-002A-E3D805CC5C4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486" t="79119" r="-1"/>
          <a:stretch/>
        </p:blipFill>
        <p:spPr bwMode="auto">
          <a:xfrm>
            <a:off x="516308" y="3066527"/>
            <a:ext cx="3714418" cy="488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10681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6FEFDDC-D2EC-0F2F-E33D-DD11560BB87A}"/>
              </a:ext>
            </a:extLst>
          </p:cNvPr>
          <p:cNvPicPr>
            <a:picLocks noChangeAspect="1"/>
          </p:cNvPicPr>
          <p:nvPr/>
        </p:nvPicPr>
        <p:blipFill>
          <a:blip r:embed="rId2"/>
          <a:stretch>
            <a:fillRect/>
          </a:stretch>
        </p:blipFill>
        <p:spPr>
          <a:xfrm>
            <a:off x="1062623" y="1048897"/>
            <a:ext cx="4023360" cy="4143760"/>
          </a:xfrm>
          <a:prstGeom prst="rect">
            <a:avLst/>
          </a:prstGeom>
        </p:spPr>
      </p:pic>
      <p:sp>
        <p:nvSpPr>
          <p:cNvPr id="7" name="Title 1">
            <a:extLst>
              <a:ext uri="{FF2B5EF4-FFF2-40B4-BE49-F238E27FC236}">
                <a16:creationId xmlns:a16="http://schemas.microsoft.com/office/drawing/2014/main" id="{ACD936EA-4E57-C35D-6380-44C658A7AFF0}"/>
              </a:ext>
            </a:extLst>
          </p:cNvPr>
          <p:cNvSpPr>
            <a:spLocks noGrp="1"/>
          </p:cNvSpPr>
          <p:nvPr>
            <p:ph type="title"/>
          </p:nvPr>
        </p:nvSpPr>
        <p:spPr>
          <a:xfrm>
            <a:off x="612172" y="365391"/>
            <a:ext cx="10515600" cy="830629"/>
          </a:xfrm>
        </p:spPr>
        <p:txBody>
          <a:bodyPr>
            <a:normAutofit/>
          </a:bodyPr>
          <a:lstStyle/>
          <a:p>
            <a:pPr algn="ctr"/>
            <a:r>
              <a:rPr lang="it-CH" sz="4000" b="1" dirty="0">
                <a:solidFill>
                  <a:schemeClr val="accent5">
                    <a:lumMod val="50000"/>
                  </a:schemeClr>
                </a:solidFill>
              </a:rPr>
              <a:t>Finding a pocket</a:t>
            </a:r>
          </a:p>
        </p:txBody>
      </p:sp>
      <p:sp>
        <p:nvSpPr>
          <p:cNvPr id="8" name="TextBox 7">
            <a:extLst>
              <a:ext uri="{FF2B5EF4-FFF2-40B4-BE49-F238E27FC236}">
                <a16:creationId xmlns:a16="http://schemas.microsoft.com/office/drawing/2014/main" id="{2EE18B68-8F4D-1DF2-DE5E-9E7174ED6972}"/>
              </a:ext>
            </a:extLst>
          </p:cNvPr>
          <p:cNvSpPr txBox="1"/>
          <p:nvPr/>
        </p:nvSpPr>
        <p:spPr>
          <a:xfrm>
            <a:off x="976041" y="5467037"/>
            <a:ext cx="3877879" cy="1200329"/>
          </a:xfrm>
          <a:prstGeom prst="rect">
            <a:avLst/>
          </a:prstGeom>
          <a:noFill/>
        </p:spPr>
        <p:txBody>
          <a:bodyPr wrap="square" rtlCol="0">
            <a:spAutoFit/>
          </a:bodyPr>
          <a:lstStyle/>
          <a:p>
            <a:pPr algn="ctr"/>
            <a:r>
              <a:rPr lang="en-US" sz="2400" dirty="0"/>
              <a:t>Using a reference atomic structure with an existing molecule bound</a:t>
            </a:r>
          </a:p>
        </p:txBody>
      </p:sp>
      <p:sp>
        <p:nvSpPr>
          <p:cNvPr id="9" name="TextBox 8">
            <a:extLst>
              <a:ext uri="{FF2B5EF4-FFF2-40B4-BE49-F238E27FC236}">
                <a16:creationId xmlns:a16="http://schemas.microsoft.com/office/drawing/2014/main" id="{4F1C8DC5-0DBF-B0D1-701F-A5FAE6997D30}"/>
              </a:ext>
            </a:extLst>
          </p:cNvPr>
          <p:cNvSpPr txBox="1"/>
          <p:nvPr/>
        </p:nvSpPr>
        <p:spPr>
          <a:xfrm>
            <a:off x="1315096" y="1433999"/>
            <a:ext cx="1135247" cy="369332"/>
          </a:xfrm>
          <a:prstGeom prst="rect">
            <a:avLst/>
          </a:prstGeom>
          <a:noFill/>
        </p:spPr>
        <p:txBody>
          <a:bodyPr wrap="none" rtlCol="0">
            <a:spAutoFit/>
          </a:bodyPr>
          <a:lstStyle/>
          <a:p>
            <a:r>
              <a:rPr lang="en-US" dirty="0"/>
              <a:t>PDB:5KU9</a:t>
            </a:r>
          </a:p>
        </p:txBody>
      </p:sp>
      <p:pic>
        <p:nvPicPr>
          <p:cNvPr id="11" name="Picture 10" descr="A diagram of a diagram of a diagram&#10;&#10;Description automatically generated with medium confidence">
            <a:extLst>
              <a:ext uri="{FF2B5EF4-FFF2-40B4-BE49-F238E27FC236}">
                <a16:creationId xmlns:a16="http://schemas.microsoft.com/office/drawing/2014/main" id="{8556B0B5-71BF-982F-F248-A1FF1B4BF8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86498" y="1139660"/>
            <a:ext cx="5142879" cy="4522320"/>
          </a:xfrm>
          <a:prstGeom prst="rect">
            <a:avLst/>
          </a:prstGeom>
        </p:spPr>
      </p:pic>
      <p:sp>
        <p:nvSpPr>
          <p:cNvPr id="12" name="TextBox 11">
            <a:extLst>
              <a:ext uri="{FF2B5EF4-FFF2-40B4-BE49-F238E27FC236}">
                <a16:creationId xmlns:a16="http://schemas.microsoft.com/office/drawing/2014/main" id="{2D83512C-6DFE-05A8-61E8-69782529A506}"/>
              </a:ext>
            </a:extLst>
          </p:cNvPr>
          <p:cNvSpPr txBox="1"/>
          <p:nvPr/>
        </p:nvSpPr>
        <p:spPr>
          <a:xfrm>
            <a:off x="6591207" y="5846912"/>
            <a:ext cx="4536565" cy="461665"/>
          </a:xfrm>
          <a:prstGeom prst="rect">
            <a:avLst/>
          </a:prstGeom>
          <a:noFill/>
        </p:spPr>
        <p:txBody>
          <a:bodyPr wrap="square" rtlCol="0">
            <a:spAutoFit/>
          </a:bodyPr>
          <a:lstStyle/>
          <a:p>
            <a:r>
              <a:rPr lang="en-US" sz="2400" dirty="0"/>
              <a:t>Using a pocket finding algorithm</a:t>
            </a:r>
          </a:p>
        </p:txBody>
      </p:sp>
      <p:sp>
        <p:nvSpPr>
          <p:cNvPr id="14" name="TextBox 13">
            <a:extLst>
              <a:ext uri="{FF2B5EF4-FFF2-40B4-BE49-F238E27FC236}">
                <a16:creationId xmlns:a16="http://schemas.microsoft.com/office/drawing/2014/main" id="{E0E5A971-F11E-E292-6FE3-F6229B3A5CAC}"/>
              </a:ext>
            </a:extLst>
          </p:cNvPr>
          <p:cNvSpPr txBox="1"/>
          <p:nvPr/>
        </p:nvSpPr>
        <p:spPr>
          <a:xfrm>
            <a:off x="6217090" y="6491006"/>
            <a:ext cx="6096000" cy="307777"/>
          </a:xfrm>
          <a:prstGeom prst="rect">
            <a:avLst/>
          </a:prstGeom>
          <a:noFill/>
        </p:spPr>
        <p:txBody>
          <a:bodyPr wrap="square">
            <a:spAutoFit/>
          </a:bodyPr>
          <a:lstStyle/>
          <a:p>
            <a:r>
              <a:rPr lang="en-GB" sz="1400" i="1" dirty="0">
                <a:solidFill>
                  <a:schemeClr val="bg1">
                    <a:lumMod val="65000"/>
                  </a:schemeClr>
                </a:solidFill>
                <a:effectLst/>
                <a:highlight>
                  <a:srgbClr val="FFFFFF"/>
                </a:highlight>
                <a:latin typeface="Calibri" panose="020F0502020204030204" pitchFamily="34" charset="0"/>
                <a:cs typeface="Calibri" panose="020F0502020204030204" pitchFamily="34" charset="0"/>
              </a:rPr>
              <a:t>BMC Structural Biology </a:t>
            </a:r>
            <a:r>
              <a:rPr lang="en-GB" sz="1400" dirty="0">
                <a:solidFill>
                  <a:schemeClr val="bg1">
                    <a:lumMod val="65000"/>
                  </a:schemeClr>
                </a:solidFill>
                <a:effectLst/>
                <a:highlight>
                  <a:srgbClr val="FFFFFF"/>
                </a:highlight>
                <a:latin typeface="Calibri" panose="020F0502020204030204" pitchFamily="34" charset="0"/>
                <a:cs typeface="Calibri" panose="020F0502020204030204" pitchFamily="34" charset="0"/>
              </a:rPr>
              <a:t>2006, </a:t>
            </a:r>
            <a:r>
              <a:rPr lang="en-GB" sz="1400" b="1" dirty="0">
                <a:solidFill>
                  <a:schemeClr val="bg1">
                    <a:lumMod val="65000"/>
                  </a:schemeClr>
                </a:solidFill>
                <a:effectLst/>
                <a:highlight>
                  <a:srgbClr val="FFFFFF"/>
                </a:highlight>
                <a:latin typeface="Calibri" panose="020F0502020204030204" pitchFamily="34" charset="0"/>
                <a:cs typeface="Calibri" panose="020F0502020204030204" pitchFamily="34" charset="0"/>
              </a:rPr>
              <a:t>6</a:t>
            </a:r>
            <a:r>
              <a:rPr lang="en-GB" sz="1400" dirty="0">
                <a:solidFill>
                  <a:schemeClr val="bg1">
                    <a:lumMod val="65000"/>
                  </a:schemeClr>
                </a:solidFill>
                <a:effectLst/>
                <a:highlight>
                  <a:srgbClr val="FFFFFF"/>
                </a:highlight>
                <a:latin typeface="Calibri" panose="020F0502020204030204" pitchFamily="34" charset="0"/>
                <a:cs typeface="Calibri" panose="020F0502020204030204" pitchFamily="34" charset="0"/>
              </a:rPr>
              <a:t>:19 doi:10.1186/1472-6807-6-19</a:t>
            </a:r>
          </a:p>
        </p:txBody>
      </p:sp>
      <p:sp>
        <p:nvSpPr>
          <p:cNvPr id="15" name="Slide Number">
            <a:extLst>
              <a:ext uri="{FF2B5EF4-FFF2-40B4-BE49-F238E27FC236}">
                <a16:creationId xmlns:a16="http://schemas.microsoft.com/office/drawing/2014/main" id="{9C7E21DE-CB13-97B0-4924-F5BC7AB343C1}"/>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6</a:t>
            </a:fld>
            <a:endParaRPr lang="en-GB" dirty="0">
              <a:solidFill>
                <a:schemeClr val="bg1">
                  <a:lumMod val="50000"/>
                </a:schemeClr>
              </a:solidFill>
            </a:endParaRPr>
          </a:p>
        </p:txBody>
      </p:sp>
    </p:spTree>
    <p:extLst>
      <p:ext uri="{BB962C8B-B14F-4D97-AF65-F5344CB8AC3E}">
        <p14:creationId xmlns:p14="http://schemas.microsoft.com/office/powerpoint/2010/main" val="27611806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CD936EA-4E57-C35D-6380-44C658A7AFF0}"/>
              </a:ext>
            </a:extLst>
          </p:cNvPr>
          <p:cNvSpPr>
            <a:spLocks noGrp="1"/>
          </p:cNvSpPr>
          <p:nvPr>
            <p:ph type="title"/>
          </p:nvPr>
        </p:nvSpPr>
        <p:spPr>
          <a:xfrm>
            <a:off x="838200" y="365125"/>
            <a:ext cx="10515600" cy="830629"/>
          </a:xfrm>
        </p:spPr>
        <p:txBody>
          <a:bodyPr>
            <a:normAutofit/>
          </a:bodyPr>
          <a:lstStyle/>
          <a:p>
            <a:pPr algn="ctr"/>
            <a:r>
              <a:rPr lang="it-CH" sz="4000" b="1" dirty="0">
                <a:solidFill>
                  <a:schemeClr val="accent5">
                    <a:lumMod val="50000"/>
                  </a:schemeClr>
                </a:solidFill>
              </a:rPr>
              <a:t>Shape based methods</a:t>
            </a:r>
          </a:p>
        </p:txBody>
      </p:sp>
      <p:sp>
        <p:nvSpPr>
          <p:cNvPr id="15" name="Slide Number">
            <a:extLst>
              <a:ext uri="{FF2B5EF4-FFF2-40B4-BE49-F238E27FC236}">
                <a16:creationId xmlns:a16="http://schemas.microsoft.com/office/drawing/2014/main" id="{9C7E21DE-CB13-97B0-4924-F5BC7AB343C1}"/>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7</a:t>
            </a:fld>
            <a:endParaRPr lang="en-GB" dirty="0">
              <a:solidFill>
                <a:schemeClr val="bg1">
                  <a:lumMod val="50000"/>
                </a:schemeClr>
              </a:solidFill>
            </a:endParaRPr>
          </a:p>
        </p:txBody>
      </p:sp>
      <p:pic>
        <p:nvPicPr>
          <p:cNvPr id="3" name="Picture 2" descr="A collage of different shapes&#10;&#10;Description automatically generated">
            <a:extLst>
              <a:ext uri="{FF2B5EF4-FFF2-40B4-BE49-F238E27FC236}">
                <a16:creationId xmlns:a16="http://schemas.microsoft.com/office/drawing/2014/main" id="{7AAAAC92-0010-FA8B-890F-0E5BD839F8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8328" y="1501706"/>
            <a:ext cx="6248605" cy="4698563"/>
          </a:xfrm>
          <a:prstGeom prst="rect">
            <a:avLst/>
          </a:prstGeom>
        </p:spPr>
      </p:pic>
      <p:sp>
        <p:nvSpPr>
          <p:cNvPr id="5" name="TextBox 4">
            <a:extLst>
              <a:ext uri="{FF2B5EF4-FFF2-40B4-BE49-F238E27FC236}">
                <a16:creationId xmlns:a16="http://schemas.microsoft.com/office/drawing/2014/main" id="{99D2FCDF-FDBF-8DAE-D943-D30BA74C06D5}"/>
              </a:ext>
            </a:extLst>
          </p:cNvPr>
          <p:cNvSpPr txBox="1"/>
          <p:nvPr/>
        </p:nvSpPr>
        <p:spPr>
          <a:xfrm>
            <a:off x="170380" y="6550223"/>
            <a:ext cx="9610344" cy="307777"/>
          </a:xfrm>
          <a:prstGeom prst="rect">
            <a:avLst/>
          </a:prstGeom>
          <a:noFill/>
        </p:spPr>
        <p:txBody>
          <a:bodyPr wrap="square">
            <a:spAutoFit/>
          </a:bodyPr>
          <a:lstStyle/>
          <a:p>
            <a:r>
              <a:rPr lang="en-US" sz="1400" dirty="0">
                <a:solidFill>
                  <a:schemeClr val="bg1">
                    <a:lumMod val="65000"/>
                  </a:schemeClr>
                </a:solidFill>
              </a:rPr>
              <a:t>https://</a:t>
            </a:r>
            <a:r>
              <a:rPr lang="en-US" sz="1400" dirty="0" err="1">
                <a:solidFill>
                  <a:schemeClr val="bg1">
                    <a:lumMod val="65000"/>
                  </a:schemeClr>
                </a:solidFill>
              </a:rPr>
              <a:t>docs.eyesopen.com</a:t>
            </a:r>
            <a:r>
              <a:rPr lang="en-US" sz="1400" dirty="0">
                <a:solidFill>
                  <a:schemeClr val="bg1">
                    <a:lumMod val="65000"/>
                  </a:schemeClr>
                </a:solidFill>
              </a:rPr>
              <a:t>/applications/</a:t>
            </a:r>
            <a:r>
              <a:rPr lang="en-US" sz="1400" dirty="0" err="1">
                <a:solidFill>
                  <a:schemeClr val="bg1">
                    <a:lumMod val="65000"/>
                  </a:schemeClr>
                </a:solidFill>
              </a:rPr>
              <a:t>oedocking</a:t>
            </a:r>
            <a:r>
              <a:rPr lang="en-US" sz="1400" dirty="0">
                <a:solidFill>
                  <a:schemeClr val="bg1">
                    <a:lumMod val="65000"/>
                  </a:schemeClr>
                </a:solidFill>
              </a:rPr>
              <a:t>/theory/</a:t>
            </a:r>
            <a:r>
              <a:rPr lang="en-US" sz="1400" dirty="0" err="1">
                <a:solidFill>
                  <a:schemeClr val="bg1">
                    <a:lumMod val="65000"/>
                  </a:schemeClr>
                </a:solidFill>
              </a:rPr>
              <a:t>posit_theory.html#posit-heat-map</a:t>
            </a:r>
            <a:endParaRPr lang="en-US" sz="1400" dirty="0">
              <a:solidFill>
                <a:schemeClr val="bg1">
                  <a:lumMod val="65000"/>
                </a:schemeClr>
              </a:solidFill>
            </a:endParaRPr>
          </a:p>
        </p:txBody>
      </p:sp>
      <p:sp>
        <p:nvSpPr>
          <p:cNvPr id="10" name="TextBox 9">
            <a:extLst>
              <a:ext uri="{FF2B5EF4-FFF2-40B4-BE49-F238E27FC236}">
                <a16:creationId xmlns:a16="http://schemas.microsoft.com/office/drawing/2014/main" id="{8854CC5E-1A67-CD33-9ACE-1688BC62DC4F}"/>
              </a:ext>
            </a:extLst>
          </p:cNvPr>
          <p:cNvSpPr txBox="1"/>
          <p:nvPr/>
        </p:nvSpPr>
        <p:spPr>
          <a:xfrm>
            <a:off x="7821385" y="1594172"/>
            <a:ext cx="3291840" cy="2400657"/>
          </a:xfrm>
          <a:prstGeom prst="rect">
            <a:avLst/>
          </a:prstGeom>
          <a:noFill/>
        </p:spPr>
        <p:txBody>
          <a:bodyPr wrap="square" rtlCol="0">
            <a:spAutoFit/>
          </a:bodyPr>
          <a:lstStyle/>
          <a:p>
            <a:pPr algn="ctr"/>
            <a:r>
              <a:rPr lang="en-US" sz="3000" dirty="0"/>
              <a:t>With an existing ligand it is possible to match the shape and optimize the overlay</a:t>
            </a:r>
          </a:p>
        </p:txBody>
      </p:sp>
      <p:sp>
        <p:nvSpPr>
          <p:cNvPr id="16" name="TextBox 15">
            <a:extLst>
              <a:ext uri="{FF2B5EF4-FFF2-40B4-BE49-F238E27FC236}">
                <a16:creationId xmlns:a16="http://schemas.microsoft.com/office/drawing/2014/main" id="{1CB0F811-3ABF-8BCE-696E-B7479BD5F10A}"/>
              </a:ext>
            </a:extLst>
          </p:cNvPr>
          <p:cNvSpPr txBox="1"/>
          <p:nvPr/>
        </p:nvSpPr>
        <p:spPr>
          <a:xfrm>
            <a:off x="8101801" y="4120406"/>
            <a:ext cx="2731008" cy="553998"/>
          </a:xfrm>
          <a:prstGeom prst="rect">
            <a:avLst/>
          </a:prstGeom>
          <a:noFill/>
        </p:spPr>
        <p:txBody>
          <a:bodyPr wrap="square">
            <a:spAutoFit/>
          </a:bodyPr>
          <a:lstStyle/>
          <a:p>
            <a:pPr algn="ctr"/>
            <a:r>
              <a:rPr lang="en-US" sz="3000" b="1" dirty="0">
                <a:solidFill>
                  <a:srgbClr val="00B050"/>
                </a:solidFill>
              </a:rPr>
              <a:t>Fast and robust</a:t>
            </a:r>
          </a:p>
        </p:txBody>
      </p:sp>
      <p:sp>
        <p:nvSpPr>
          <p:cNvPr id="17" name="TextBox 16">
            <a:extLst>
              <a:ext uri="{FF2B5EF4-FFF2-40B4-BE49-F238E27FC236}">
                <a16:creationId xmlns:a16="http://schemas.microsoft.com/office/drawing/2014/main" id="{E80AC94E-448D-F83D-5941-C4C1C2A6965F}"/>
              </a:ext>
            </a:extLst>
          </p:cNvPr>
          <p:cNvSpPr txBox="1"/>
          <p:nvPr/>
        </p:nvSpPr>
        <p:spPr>
          <a:xfrm>
            <a:off x="7510946" y="4832029"/>
            <a:ext cx="3912719" cy="1015663"/>
          </a:xfrm>
          <a:prstGeom prst="rect">
            <a:avLst/>
          </a:prstGeom>
          <a:noFill/>
        </p:spPr>
        <p:txBody>
          <a:bodyPr wrap="square">
            <a:spAutoFit/>
          </a:bodyPr>
          <a:lstStyle/>
          <a:p>
            <a:pPr algn="ctr"/>
            <a:r>
              <a:rPr lang="en-US" sz="3000" b="1" dirty="0">
                <a:solidFill>
                  <a:srgbClr val="C00000"/>
                </a:solidFill>
              </a:rPr>
              <a:t>Ligand changes are not taken into account</a:t>
            </a:r>
          </a:p>
        </p:txBody>
      </p:sp>
    </p:spTree>
    <p:extLst>
      <p:ext uri="{BB962C8B-B14F-4D97-AF65-F5344CB8AC3E}">
        <p14:creationId xmlns:p14="http://schemas.microsoft.com/office/powerpoint/2010/main" val="42480607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30629"/>
          </a:xfrm>
        </p:spPr>
        <p:txBody>
          <a:bodyPr>
            <a:normAutofit/>
          </a:bodyPr>
          <a:lstStyle/>
          <a:p>
            <a:pPr algn="ctr"/>
            <a:r>
              <a:rPr lang="it-CH" sz="4000" b="1" dirty="0">
                <a:solidFill>
                  <a:schemeClr val="accent5">
                    <a:lumMod val="50000"/>
                  </a:schemeClr>
                </a:solidFill>
              </a:rPr>
              <a:t>Finding the docking grid area</a:t>
            </a:r>
          </a:p>
        </p:txBody>
      </p:sp>
      <p:sp>
        <p:nvSpPr>
          <p:cNvPr id="3" name="Slide Number">
            <a:extLst>
              <a:ext uri="{FF2B5EF4-FFF2-40B4-BE49-F238E27FC236}">
                <a16:creationId xmlns:a16="http://schemas.microsoft.com/office/drawing/2014/main" id="{9D921BC2-7BBF-7649-27A6-FAD433E68FA2}"/>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8</a:t>
            </a:fld>
            <a:endParaRPr lang="en-GB" dirty="0">
              <a:solidFill>
                <a:schemeClr val="bg1">
                  <a:lumMod val="50000"/>
                </a:schemeClr>
              </a:solidFill>
            </a:endParaRPr>
          </a:p>
        </p:txBody>
      </p:sp>
      <p:sp>
        <p:nvSpPr>
          <p:cNvPr id="8" name="TextBox 7">
            <a:extLst>
              <a:ext uri="{FF2B5EF4-FFF2-40B4-BE49-F238E27FC236}">
                <a16:creationId xmlns:a16="http://schemas.microsoft.com/office/drawing/2014/main" id="{C02DC26B-5605-4569-02A2-8351A0C810EC}"/>
              </a:ext>
            </a:extLst>
          </p:cNvPr>
          <p:cNvSpPr txBox="1"/>
          <p:nvPr/>
        </p:nvSpPr>
        <p:spPr>
          <a:xfrm>
            <a:off x="984737" y="1547446"/>
            <a:ext cx="9746901" cy="861774"/>
          </a:xfrm>
          <a:prstGeom prst="rect">
            <a:avLst/>
          </a:prstGeom>
          <a:noFill/>
        </p:spPr>
        <p:txBody>
          <a:bodyPr wrap="square" rtlCol="0">
            <a:spAutoFit/>
          </a:bodyPr>
          <a:lstStyle/>
          <a:p>
            <a:r>
              <a:rPr lang="en-US" sz="2500" dirty="0"/>
              <a:t>Often you have a ligand template or binding site residue to help with designing the docking grid</a:t>
            </a:r>
            <a:endParaRPr lang="en-US" sz="2500" b="1" dirty="0"/>
          </a:p>
        </p:txBody>
      </p:sp>
      <p:pic>
        <p:nvPicPr>
          <p:cNvPr id="5" name="Picture 4" descr="A close-up of a pink box&#10;&#10;Description automatically generated">
            <a:extLst>
              <a:ext uri="{FF2B5EF4-FFF2-40B4-BE49-F238E27FC236}">
                <a16:creationId xmlns:a16="http://schemas.microsoft.com/office/drawing/2014/main" id="{1D06C9A1-1256-EDB3-41C9-403D9DC79C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5548" y="2409219"/>
            <a:ext cx="3729740" cy="4251005"/>
          </a:xfrm>
          <a:prstGeom prst="rect">
            <a:avLst/>
          </a:prstGeom>
        </p:spPr>
      </p:pic>
      <p:pic>
        <p:nvPicPr>
          <p:cNvPr id="10" name="Picture 9" descr="A diagram of a triangle with a triangle and a triangle with a triangle and a triangle with a triangle with a triangle and a triangle with a triangle with a triangle with a triangle with a triangle and&#10;&#10;Description automatically generated">
            <a:extLst>
              <a:ext uri="{FF2B5EF4-FFF2-40B4-BE49-F238E27FC236}">
                <a16:creationId xmlns:a16="http://schemas.microsoft.com/office/drawing/2014/main" id="{EDBBC70A-A43B-B0DB-7354-7E12058706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3743" y="2760912"/>
            <a:ext cx="3352800" cy="3327400"/>
          </a:xfrm>
          <a:prstGeom prst="rect">
            <a:avLst/>
          </a:prstGeom>
        </p:spPr>
      </p:pic>
      <p:sp>
        <p:nvSpPr>
          <p:cNvPr id="12" name="TextBox 11">
            <a:extLst>
              <a:ext uri="{FF2B5EF4-FFF2-40B4-BE49-F238E27FC236}">
                <a16:creationId xmlns:a16="http://schemas.microsoft.com/office/drawing/2014/main" id="{7C23258D-F51E-4E1A-BA15-A841DF5AF0CB}"/>
              </a:ext>
            </a:extLst>
          </p:cNvPr>
          <p:cNvSpPr txBox="1"/>
          <p:nvPr/>
        </p:nvSpPr>
        <p:spPr>
          <a:xfrm>
            <a:off x="561225" y="6070672"/>
            <a:ext cx="4803989" cy="369332"/>
          </a:xfrm>
          <a:prstGeom prst="rect">
            <a:avLst/>
          </a:prstGeom>
          <a:noFill/>
        </p:spPr>
        <p:txBody>
          <a:bodyPr wrap="square">
            <a:spAutoFit/>
          </a:bodyPr>
          <a:lstStyle/>
          <a:p>
            <a:r>
              <a:rPr lang="en-US" sz="1800" dirty="0"/>
              <a:t>Use </a:t>
            </a:r>
            <a:r>
              <a:rPr lang="en-US" sz="1800" dirty="0" err="1"/>
              <a:t>centre</a:t>
            </a:r>
            <a:r>
              <a:rPr lang="en-US" sz="1800" dirty="0"/>
              <a:t> of geometry of a molecule from X-ray</a:t>
            </a:r>
            <a:endParaRPr lang="en-US" dirty="0"/>
          </a:p>
        </p:txBody>
      </p:sp>
    </p:spTree>
    <p:extLst>
      <p:ext uri="{BB962C8B-B14F-4D97-AF65-F5344CB8AC3E}">
        <p14:creationId xmlns:p14="http://schemas.microsoft.com/office/powerpoint/2010/main" val="11848885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CD936EA-4E57-C35D-6380-44C658A7AFF0}"/>
              </a:ext>
            </a:extLst>
          </p:cNvPr>
          <p:cNvSpPr>
            <a:spLocks noGrp="1"/>
          </p:cNvSpPr>
          <p:nvPr>
            <p:ph type="title"/>
          </p:nvPr>
        </p:nvSpPr>
        <p:spPr>
          <a:xfrm>
            <a:off x="838200" y="365125"/>
            <a:ext cx="10515600" cy="830629"/>
          </a:xfrm>
        </p:spPr>
        <p:txBody>
          <a:bodyPr>
            <a:normAutofit/>
          </a:bodyPr>
          <a:lstStyle/>
          <a:p>
            <a:pPr algn="ctr"/>
            <a:r>
              <a:rPr lang="it-CH" sz="4000" b="1" dirty="0">
                <a:solidFill>
                  <a:schemeClr val="accent5">
                    <a:lumMod val="50000"/>
                  </a:schemeClr>
                </a:solidFill>
              </a:rPr>
              <a:t>Genetic algorithm for ligand conformers</a:t>
            </a:r>
          </a:p>
        </p:txBody>
      </p:sp>
      <p:sp>
        <p:nvSpPr>
          <p:cNvPr id="15" name="Slide Number">
            <a:extLst>
              <a:ext uri="{FF2B5EF4-FFF2-40B4-BE49-F238E27FC236}">
                <a16:creationId xmlns:a16="http://schemas.microsoft.com/office/drawing/2014/main" id="{9C7E21DE-CB13-97B0-4924-F5BC7AB343C1}"/>
              </a:ext>
            </a:extLst>
          </p:cNvPr>
          <p:cNvSpPr txBox="1">
            <a:spLocks/>
          </p:cNvSpPr>
          <p:nvPr/>
        </p:nvSpPr>
        <p:spPr>
          <a:xfrm>
            <a:off x="11471759" y="6491006"/>
            <a:ext cx="384931" cy="31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25400" tIns="25400" rIns="25400" bIns="254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6CB4B4D-7CA3-9044-876B-883B54F8677D}" type="slidenum">
              <a:rPr lang="en-GB" smtClean="0">
                <a:solidFill>
                  <a:schemeClr val="bg1">
                    <a:lumMod val="50000"/>
                  </a:schemeClr>
                </a:solidFill>
              </a:rPr>
              <a:pPr/>
              <a:t>9</a:t>
            </a:fld>
            <a:endParaRPr lang="en-GB" dirty="0">
              <a:solidFill>
                <a:schemeClr val="bg1">
                  <a:lumMod val="50000"/>
                </a:schemeClr>
              </a:solidFill>
            </a:endParaRPr>
          </a:p>
        </p:txBody>
      </p:sp>
      <p:grpSp>
        <p:nvGrpSpPr>
          <p:cNvPr id="6" name="Group 5">
            <a:extLst>
              <a:ext uri="{FF2B5EF4-FFF2-40B4-BE49-F238E27FC236}">
                <a16:creationId xmlns:a16="http://schemas.microsoft.com/office/drawing/2014/main" id="{71B69BC1-16A8-743D-D153-34753FBE5D2E}"/>
              </a:ext>
            </a:extLst>
          </p:cNvPr>
          <p:cNvGrpSpPr/>
          <p:nvPr/>
        </p:nvGrpSpPr>
        <p:grpSpPr>
          <a:xfrm>
            <a:off x="2280860" y="1087931"/>
            <a:ext cx="6870953" cy="5066289"/>
            <a:chOff x="642706" y="1194816"/>
            <a:chExt cx="5331374" cy="3829767"/>
          </a:xfrm>
        </p:grpSpPr>
        <p:pic>
          <p:nvPicPr>
            <p:cNvPr id="2" name="Picture 2" descr="Fig. 1">
              <a:extLst>
                <a:ext uri="{FF2B5EF4-FFF2-40B4-BE49-F238E27FC236}">
                  <a16:creationId xmlns:a16="http://schemas.microsoft.com/office/drawing/2014/main" id="{5217DFD1-C4FB-F23D-15C9-01FAC223FFF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32" t="2272" r="1569" b="2590"/>
            <a:stretch/>
          </p:blipFill>
          <p:spPr bwMode="auto">
            <a:xfrm>
              <a:off x="642706" y="1822715"/>
              <a:ext cx="4735380" cy="3201868"/>
            </a:xfrm>
            <a:prstGeom prst="rect">
              <a:avLst/>
            </a:prstGeom>
            <a:noFill/>
            <a:extLst>
              <a:ext uri="{909E8E84-426E-40DD-AFC4-6F175D3DCCD1}">
                <a14:hiddenFill xmlns:a14="http://schemas.microsoft.com/office/drawing/2010/main">
                  <a:solidFill>
                    <a:srgbClr val="FFFFFF"/>
                  </a:solidFill>
                </a14:hiddenFill>
              </a:ext>
            </a:extLst>
          </p:spPr>
        </p:pic>
        <p:sp>
          <p:nvSpPr>
            <p:cNvPr id="4" name="Freeform 3">
              <a:extLst>
                <a:ext uri="{FF2B5EF4-FFF2-40B4-BE49-F238E27FC236}">
                  <a16:creationId xmlns:a16="http://schemas.microsoft.com/office/drawing/2014/main" id="{2FCFA369-B8D9-339C-4F69-D16E80591866}"/>
                </a:ext>
              </a:extLst>
            </p:cNvPr>
            <p:cNvSpPr/>
            <p:nvPr/>
          </p:nvSpPr>
          <p:spPr>
            <a:xfrm>
              <a:off x="2523744" y="1194816"/>
              <a:ext cx="3450336" cy="2389632"/>
            </a:xfrm>
            <a:custGeom>
              <a:avLst/>
              <a:gdLst>
                <a:gd name="connsiteX0" fmla="*/ 24384 w 3450336"/>
                <a:gd name="connsiteY0" fmla="*/ 585216 h 2389632"/>
                <a:gd name="connsiteX1" fmla="*/ 24384 w 3450336"/>
                <a:gd name="connsiteY1" fmla="*/ 585216 h 2389632"/>
                <a:gd name="connsiteX2" fmla="*/ 60960 w 3450336"/>
                <a:gd name="connsiteY2" fmla="*/ 707136 h 2389632"/>
                <a:gd name="connsiteX3" fmla="*/ 73152 w 3450336"/>
                <a:gd name="connsiteY3" fmla="*/ 755904 h 2389632"/>
                <a:gd name="connsiteX4" fmla="*/ 85344 w 3450336"/>
                <a:gd name="connsiteY4" fmla="*/ 877824 h 2389632"/>
                <a:gd name="connsiteX5" fmla="*/ 73152 w 3450336"/>
                <a:gd name="connsiteY5" fmla="*/ 1024128 h 2389632"/>
                <a:gd name="connsiteX6" fmla="*/ 60960 w 3450336"/>
                <a:gd name="connsiteY6" fmla="*/ 1109472 h 2389632"/>
                <a:gd name="connsiteX7" fmla="*/ 85344 w 3450336"/>
                <a:gd name="connsiteY7" fmla="*/ 1487424 h 2389632"/>
                <a:gd name="connsiteX8" fmla="*/ 97536 w 3450336"/>
                <a:gd name="connsiteY8" fmla="*/ 1621536 h 2389632"/>
                <a:gd name="connsiteX9" fmla="*/ 121920 w 3450336"/>
                <a:gd name="connsiteY9" fmla="*/ 1694688 h 2389632"/>
                <a:gd name="connsiteX10" fmla="*/ 146304 w 3450336"/>
                <a:gd name="connsiteY10" fmla="*/ 1804416 h 2389632"/>
                <a:gd name="connsiteX11" fmla="*/ 170688 w 3450336"/>
                <a:gd name="connsiteY11" fmla="*/ 1877568 h 2389632"/>
                <a:gd name="connsiteX12" fmla="*/ 207264 w 3450336"/>
                <a:gd name="connsiteY12" fmla="*/ 1962912 h 2389632"/>
                <a:gd name="connsiteX13" fmla="*/ 219456 w 3450336"/>
                <a:gd name="connsiteY13" fmla="*/ 1999488 h 2389632"/>
                <a:gd name="connsiteX14" fmla="*/ 341376 w 3450336"/>
                <a:gd name="connsiteY14" fmla="*/ 2036064 h 2389632"/>
                <a:gd name="connsiteX15" fmla="*/ 377952 w 3450336"/>
                <a:gd name="connsiteY15" fmla="*/ 2060448 h 2389632"/>
                <a:gd name="connsiteX16" fmla="*/ 451104 w 3450336"/>
                <a:gd name="connsiteY16" fmla="*/ 2084832 h 2389632"/>
                <a:gd name="connsiteX17" fmla="*/ 1328928 w 3450336"/>
                <a:gd name="connsiteY17" fmla="*/ 2097024 h 2389632"/>
                <a:gd name="connsiteX18" fmla="*/ 1609344 w 3450336"/>
                <a:gd name="connsiteY18" fmla="*/ 2121408 h 2389632"/>
                <a:gd name="connsiteX19" fmla="*/ 1719072 w 3450336"/>
                <a:gd name="connsiteY19" fmla="*/ 2145792 h 2389632"/>
                <a:gd name="connsiteX20" fmla="*/ 1780032 w 3450336"/>
                <a:gd name="connsiteY20" fmla="*/ 2157984 h 2389632"/>
                <a:gd name="connsiteX21" fmla="*/ 1828800 w 3450336"/>
                <a:gd name="connsiteY21" fmla="*/ 2170176 h 2389632"/>
                <a:gd name="connsiteX22" fmla="*/ 1914144 w 3450336"/>
                <a:gd name="connsiteY22" fmla="*/ 2182368 h 2389632"/>
                <a:gd name="connsiteX23" fmla="*/ 1950720 w 3450336"/>
                <a:gd name="connsiteY23" fmla="*/ 2194560 h 2389632"/>
                <a:gd name="connsiteX24" fmla="*/ 1987296 w 3450336"/>
                <a:gd name="connsiteY24" fmla="*/ 2218944 h 2389632"/>
                <a:gd name="connsiteX25" fmla="*/ 2048256 w 3450336"/>
                <a:gd name="connsiteY25" fmla="*/ 2231136 h 2389632"/>
                <a:gd name="connsiteX26" fmla="*/ 2097024 w 3450336"/>
                <a:gd name="connsiteY26" fmla="*/ 2243328 h 2389632"/>
                <a:gd name="connsiteX27" fmla="*/ 2170176 w 3450336"/>
                <a:gd name="connsiteY27" fmla="*/ 2267712 h 2389632"/>
                <a:gd name="connsiteX28" fmla="*/ 2206752 w 3450336"/>
                <a:gd name="connsiteY28" fmla="*/ 2292096 h 2389632"/>
                <a:gd name="connsiteX29" fmla="*/ 2255520 w 3450336"/>
                <a:gd name="connsiteY29" fmla="*/ 2304288 h 2389632"/>
                <a:gd name="connsiteX30" fmla="*/ 2328672 w 3450336"/>
                <a:gd name="connsiteY30" fmla="*/ 2328672 h 2389632"/>
                <a:gd name="connsiteX31" fmla="*/ 2414016 w 3450336"/>
                <a:gd name="connsiteY31" fmla="*/ 2353056 h 2389632"/>
                <a:gd name="connsiteX32" fmla="*/ 2474976 w 3450336"/>
                <a:gd name="connsiteY32" fmla="*/ 2365248 h 2389632"/>
                <a:gd name="connsiteX33" fmla="*/ 2572512 w 3450336"/>
                <a:gd name="connsiteY33" fmla="*/ 2389632 h 2389632"/>
                <a:gd name="connsiteX34" fmla="*/ 2731008 w 3450336"/>
                <a:gd name="connsiteY34" fmla="*/ 2377440 h 2389632"/>
                <a:gd name="connsiteX35" fmla="*/ 2816352 w 3450336"/>
                <a:gd name="connsiteY35" fmla="*/ 2353056 h 2389632"/>
                <a:gd name="connsiteX36" fmla="*/ 2865120 w 3450336"/>
                <a:gd name="connsiteY36" fmla="*/ 2340864 h 2389632"/>
                <a:gd name="connsiteX37" fmla="*/ 2901696 w 3450336"/>
                <a:gd name="connsiteY37" fmla="*/ 2328672 h 2389632"/>
                <a:gd name="connsiteX38" fmla="*/ 3096768 w 3450336"/>
                <a:gd name="connsiteY38" fmla="*/ 2292096 h 2389632"/>
                <a:gd name="connsiteX39" fmla="*/ 3133344 w 3450336"/>
                <a:gd name="connsiteY39" fmla="*/ 2267712 h 2389632"/>
                <a:gd name="connsiteX40" fmla="*/ 3218688 w 3450336"/>
                <a:gd name="connsiteY40" fmla="*/ 2170176 h 2389632"/>
                <a:gd name="connsiteX41" fmla="*/ 3243072 w 3450336"/>
                <a:gd name="connsiteY41" fmla="*/ 2133600 h 2389632"/>
                <a:gd name="connsiteX42" fmla="*/ 3279648 w 3450336"/>
                <a:gd name="connsiteY42" fmla="*/ 2097024 h 2389632"/>
                <a:gd name="connsiteX43" fmla="*/ 3304032 w 3450336"/>
                <a:gd name="connsiteY43" fmla="*/ 2060448 h 2389632"/>
                <a:gd name="connsiteX44" fmla="*/ 3377184 w 3450336"/>
                <a:gd name="connsiteY44" fmla="*/ 1950720 h 2389632"/>
                <a:gd name="connsiteX45" fmla="*/ 3425952 w 3450336"/>
                <a:gd name="connsiteY45" fmla="*/ 1804416 h 2389632"/>
                <a:gd name="connsiteX46" fmla="*/ 3450336 w 3450336"/>
                <a:gd name="connsiteY46" fmla="*/ 1609344 h 2389632"/>
                <a:gd name="connsiteX47" fmla="*/ 3438144 w 3450336"/>
                <a:gd name="connsiteY47" fmla="*/ 1426464 h 2389632"/>
                <a:gd name="connsiteX48" fmla="*/ 3413760 w 3450336"/>
                <a:gd name="connsiteY48" fmla="*/ 853440 h 2389632"/>
                <a:gd name="connsiteX49" fmla="*/ 3377184 w 3450336"/>
                <a:gd name="connsiteY49" fmla="*/ 682752 h 2389632"/>
                <a:gd name="connsiteX50" fmla="*/ 3364992 w 3450336"/>
                <a:gd name="connsiteY50" fmla="*/ 621792 h 2389632"/>
                <a:gd name="connsiteX51" fmla="*/ 3340608 w 3450336"/>
                <a:gd name="connsiteY51" fmla="*/ 573024 h 2389632"/>
                <a:gd name="connsiteX52" fmla="*/ 3157728 w 3450336"/>
                <a:gd name="connsiteY52" fmla="*/ 341376 h 2389632"/>
                <a:gd name="connsiteX53" fmla="*/ 2816352 w 3450336"/>
                <a:gd name="connsiteY53" fmla="*/ 73152 h 2389632"/>
                <a:gd name="connsiteX54" fmla="*/ 2731008 w 3450336"/>
                <a:gd name="connsiteY54" fmla="*/ 36576 h 2389632"/>
                <a:gd name="connsiteX55" fmla="*/ 2609088 w 3450336"/>
                <a:gd name="connsiteY55" fmla="*/ 0 h 2389632"/>
                <a:gd name="connsiteX56" fmla="*/ 2438400 w 3450336"/>
                <a:gd name="connsiteY56" fmla="*/ 24384 h 2389632"/>
                <a:gd name="connsiteX57" fmla="*/ 2340864 w 3450336"/>
                <a:gd name="connsiteY57" fmla="*/ 36576 h 2389632"/>
                <a:gd name="connsiteX58" fmla="*/ 2084832 w 3450336"/>
                <a:gd name="connsiteY58" fmla="*/ 85344 h 2389632"/>
                <a:gd name="connsiteX59" fmla="*/ 1938528 w 3450336"/>
                <a:gd name="connsiteY59" fmla="*/ 97536 h 2389632"/>
                <a:gd name="connsiteX60" fmla="*/ 1804416 w 3450336"/>
                <a:gd name="connsiteY60" fmla="*/ 121920 h 2389632"/>
                <a:gd name="connsiteX61" fmla="*/ 1694688 w 3450336"/>
                <a:gd name="connsiteY61" fmla="*/ 134112 h 2389632"/>
                <a:gd name="connsiteX62" fmla="*/ 1341120 w 3450336"/>
                <a:gd name="connsiteY62" fmla="*/ 195072 h 2389632"/>
                <a:gd name="connsiteX63" fmla="*/ 1194816 w 3450336"/>
                <a:gd name="connsiteY63" fmla="*/ 231648 h 2389632"/>
                <a:gd name="connsiteX64" fmla="*/ 1024128 w 3450336"/>
                <a:gd name="connsiteY64" fmla="*/ 243840 h 2389632"/>
                <a:gd name="connsiteX65" fmla="*/ 853440 w 3450336"/>
                <a:gd name="connsiteY65" fmla="*/ 268224 h 2389632"/>
                <a:gd name="connsiteX66" fmla="*/ 719328 w 3450336"/>
                <a:gd name="connsiteY66" fmla="*/ 292608 h 2389632"/>
                <a:gd name="connsiteX67" fmla="*/ 609600 w 3450336"/>
                <a:gd name="connsiteY67" fmla="*/ 304800 h 2389632"/>
                <a:gd name="connsiteX68" fmla="*/ 499872 w 3450336"/>
                <a:gd name="connsiteY68" fmla="*/ 329184 h 2389632"/>
                <a:gd name="connsiteX69" fmla="*/ 414528 w 3450336"/>
                <a:gd name="connsiteY69" fmla="*/ 341376 h 2389632"/>
                <a:gd name="connsiteX70" fmla="*/ 341376 w 3450336"/>
                <a:gd name="connsiteY70" fmla="*/ 365760 h 2389632"/>
                <a:gd name="connsiteX71" fmla="*/ 304800 w 3450336"/>
                <a:gd name="connsiteY71" fmla="*/ 390144 h 2389632"/>
                <a:gd name="connsiteX72" fmla="*/ 268224 w 3450336"/>
                <a:gd name="connsiteY72" fmla="*/ 402336 h 2389632"/>
                <a:gd name="connsiteX73" fmla="*/ 207264 w 3450336"/>
                <a:gd name="connsiteY73" fmla="*/ 438912 h 2389632"/>
                <a:gd name="connsiteX74" fmla="*/ 170688 w 3450336"/>
                <a:gd name="connsiteY74" fmla="*/ 451104 h 2389632"/>
                <a:gd name="connsiteX75" fmla="*/ 121920 w 3450336"/>
                <a:gd name="connsiteY75" fmla="*/ 475488 h 2389632"/>
                <a:gd name="connsiteX76" fmla="*/ 24384 w 3450336"/>
                <a:gd name="connsiteY76" fmla="*/ 548640 h 2389632"/>
                <a:gd name="connsiteX77" fmla="*/ 0 w 3450336"/>
                <a:gd name="connsiteY77" fmla="*/ 597408 h 2389632"/>
                <a:gd name="connsiteX78" fmla="*/ 12192 w 3450336"/>
                <a:gd name="connsiteY78" fmla="*/ 658368 h 2389632"/>
                <a:gd name="connsiteX79" fmla="*/ 24384 w 3450336"/>
                <a:gd name="connsiteY79" fmla="*/ 585216 h 2389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3450336" h="2389632">
                  <a:moveTo>
                    <a:pt x="24384" y="585216"/>
                  </a:moveTo>
                  <a:lnTo>
                    <a:pt x="24384" y="585216"/>
                  </a:lnTo>
                  <a:cubicBezTo>
                    <a:pt x="36576" y="625856"/>
                    <a:pt x="49304" y="666339"/>
                    <a:pt x="60960" y="707136"/>
                  </a:cubicBezTo>
                  <a:cubicBezTo>
                    <a:pt x="65563" y="723248"/>
                    <a:pt x="70782" y="739316"/>
                    <a:pt x="73152" y="755904"/>
                  </a:cubicBezTo>
                  <a:cubicBezTo>
                    <a:pt x="78928" y="796336"/>
                    <a:pt x="81280" y="837184"/>
                    <a:pt x="85344" y="877824"/>
                  </a:cubicBezTo>
                  <a:cubicBezTo>
                    <a:pt x="81280" y="926592"/>
                    <a:pt x="78275" y="975460"/>
                    <a:pt x="73152" y="1024128"/>
                  </a:cubicBezTo>
                  <a:cubicBezTo>
                    <a:pt x="70144" y="1052707"/>
                    <a:pt x="60960" y="1080735"/>
                    <a:pt x="60960" y="1109472"/>
                  </a:cubicBezTo>
                  <a:cubicBezTo>
                    <a:pt x="60960" y="1404152"/>
                    <a:pt x="48476" y="1339952"/>
                    <a:pt x="85344" y="1487424"/>
                  </a:cubicBezTo>
                  <a:cubicBezTo>
                    <a:pt x="89408" y="1532128"/>
                    <a:pt x="89735" y="1577331"/>
                    <a:pt x="97536" y="1621536"/>
                  </a:cubicBezTo>
                  <a:cubicBezTo>
                    <a:pt x="102003" y="1646848"/>
                    <a:pt x="116879" y="1669484"/>
                    <a:pt x="121920" y="1694688"/>
                  </a:cubicBezTo>
                  <a:cubicBezTo>
                    <a:pt x="128881" y="1729492"/>
                    <a:pt x="135973" y="1769980"/>
                    <a:pt x="146304" y="1804416"/>
                  </a:cubicBezTo>
                  <a:cubicBezTo>
                    <a:pt x="153690" y="1829035"/>
                    <a:pt x="164454" y="1852632"/>
                    <a:pt x="170688" y="1877568"/>
                  </a:cubicBezTo>
                  <a:cubicBezTo>
                    <a:pt x="196062" y="1979065"/>
                    <a:pt x="165166" y="1878715"/>
                    <a:pt x="207264" y="1962912"/>
                  </a:cubicBezTo>
                  <a:cubicBezTo>
                    <a:pt x="213011" y="1974407"/>
                    <a:pt x="208998" y="1992018"/>
                    <a:pt x="219456" y="1999488"/>
                  </a:cubicBezTo>
                  <a:cubicBezTo>
                    <a:pt x="235439" y="2010904"/>
                    <a:pt x="315305" y="2029546"/>
                    <a:pt x="341376" y="2036064"/>
                  </a:cubicBezTo>
                  <a:cubicBezTo>
                    <a:pt x="353568" y="2044192"/>
                    <a:pt x="364562" y="2054497"/>
                    <a:pt x="377952" y="2060448"/>
                  </a:cubicBezTo>
                  <a:cubicBezTo>
                    <a:pt x="401440" y="2070887"/>
                    <a:pt x="425403" y="2084475"/>
                    <a:pt x="451104" y="2084832"/>
                  </a:cubicBezTo>
                  <a:lnTo>
                    <a:pt x="1328928" y="2097024"/>
                  </a:lnTo>
                  <a:cubicBezTo>
                    <a:pt x="1422400" y="2105152"/>
                    <a:pt x="1517341" y="2103007"/>
                    <a:pt x="1609344" y="2121408"/>
                  </a:cubicBezTo>
                  <a:cubicBezTo>
                    <a:pt x="1793201" y="2158179"/>
                    <a:pt x="1564111" y="2111356"/>
                    <a:pt x="1719072" y="2145792"/>
                  </a:cubicBezTo>
                  <a:cubicBezTo>
                    <a:pt x="1739301" y="2150287"/>
                    <a:pt x="1759803" y="2153489"/>
                    <a:pt x="1780032" y="2157984"/>
                  </a:cubicBezTo>
                  <a:cubicBezTo>
                    <a:pt x="1796389" y="2161619"/>
                    <a:pt x="1812314" y="2167179"/>
                    <a:pt x="1828800" y="2170176"/>
                  </a:cubicBezTo>
                  <a:cubicBezTo>
                    <a:pt x="1857073" y="2175317"/>
                    <a:pt x="1885696" y="2178304"/>
                    <a:pt x="1914144" y="2182368"/>
                  </a:cubicBezTo>
                  <a:cubicBezTo>
                    <a:pt x="1926336" y="2186432"/>
                    <a:pt x="1939225" y="2188813"/>
                    <a:pt x="1950720" y="2194560"/>
                  </a:cubicBezTo>
                  <a:cubicBezTo>
                    <a:pt x="1963826" y="2201113"/>
                    <a:pt x="1973576" y="2213799"/>
                    <a:pt x="1987296" y="2218944"/>
                  </a:cubicBezTo>
                  <a:cubicBezTo>
                    <a:pt x="2006699" y="2226220"/>
                    <a:pt x="2028027" y="2226641"/>
                    <a:pt x="2048256" y="2231136"/>
                  </a:cubicBezTo>
                  <a:cubicBezTo>
                    <a:pt x="2064613" y="2234771"/>
                    <a:pt x="2080974" y="2238513"/>
                    <a:pt x="2097024" y="2243328"/>
                  </a:cubicBezTo>
                  <a:cubicBezTo>
                    <a:pt x="2121643" y="2250714"/>
                    <a:pt x="2148790" y="2253455"/>
                    <a:pt x="2170176" y="2267712"/>
                  </a:cubicBezTo>
                  <a:cubicBezTo>
                    <a:pt x="2182368" y="2275840"/>
                    <a:pt x="2193284" y="2286324"/>
                    <a:pt x="2206752" y="2292096"/>
                  </a:cubicBezTo>
                  <a:cubicBezTo>
                    <a:pt x="2222153" y="2298697"/>
                    <a:pt x="2239470" y="2299473"/>
                    <a:pt x="2255520" y="2304288"/>
                  </a:cubicBezTo>
                  <a:cubicBezTo>
                    <a:pt x="2280139" y="2311674"/>
                    <a:pt x="2304288" y="2320544"/>
                    <a:pt x="2328672" y="2328672"/>
                  </a:cubicBezTo>
                  <a:cubicBezTo>
                    <a:pt x="2369403" y="2342249"/>
                    <a:pt x="2368089" y="2342850"/>
                    <a:pt x="2414016" y="2353056"/>
                  </a:cubicBezTo>
                  <a:cubicBezTo>
                    <a:pt x="2434245" y="2357551"/>
                    <a:pt x="2454784" y="2360588"/>
                    <a:pt x="2474976" y="2365248"/>
                  </a:cubicBezTo>
                  <a:cubicBezTo>
                    <a:pt x="2507630" y="2372784"/>
                    <a:pt x="2572512" y="2389632"/>
                    <a:pt x="2572512" y="2389632"/>
                  </a:cubicBezTo>
                  <a:cubicBezTo>
                    <a:pt x="2625344" y="2385568"/>
                    <a:pt x="2678383" y="2383631"/>
                    <a:pt x="2731008" y="2377440"/>
                  </a:cubicBezTo>
                  <a:cubicBezTo>
                    <a:pt x="2763405" y="2373629"/>
                    <a:pt x="2785998" y="2361729"/>
                    <a:pt x="2816352" y="2353056"/>
                  </a:cubicBezTo>
                  <a:cubicBezTo>
                    <a:pt x="2832464" y="2348453"/>
                    <a:pt x="2849008" y="2345467"/>
                    <a:pt x="2865120" y="2340864"/>
                  </a:cubicBezTo>
                  <a:cubicBezTo>
                    <a:pt x="2877477" y="2337333"/>
                    <a:pt x="2889094" y="2331192"/>
                    <a:pt x="2901696" y="2328672"/>
                  </a:cubicBezTo>
                  <a:cubicBezTo>
                    <a:pt x="3173083" y="2274395"/>
                    <a:pt x="2963244" y="2325477"/>
                    <a:pt x="3096768" y="2292096"/>
                  </a:cubicBezTo>
                  <a:cubicBezTo>
                    <a:pt x="3108960" y="2283968"/>
                    <a:pt x="3122087" y="2277093"/>
                    <a:pt x="3133344" y="2267712"/>
                  </a:cubicBezTo>
                  <a:cubicBezTo>
                    <a:pt x="3163420" y="2242649"/>
                    <a:pt x="3196730" y="2199454"/>
                    <a:pt x="3218688" y="2170176"/>
                  </a:cubicBezTo>
                  <a:cubicBezTo>
                    <a:pt x="3227480" y="2158454"/>
                    <a:pt x="3233691" y="2144857"/>
                    <a:pt x="3243072" y="2133600"/>
                  </a:cubicBezTo>
                  <a:cubicBezTo>
                    <a:pt x="3254110" y="2120354"/>
                    <a:pt x="3268610" y="2110270"/>
                    <a:pt x="3279648" y="2097024"/>
                  </a:cubicBezTo>
                  <a:cubicBezTo>
                    <a:pt x="3289029" y="2085767"/>
                    <a:pt x="3295515" y="2072372"/>
                    <a:pt x="3304032" y="2060448"/>
                  </a:cubicBezTo>
                  <a:cubicBezTo>
                    <a:pt x="3367525" y="1971558"/>
                    <a:pt x="3315345" y="2053786"/>
                    <a:pt x="3377184" y="1950720"/>
                  </a:cubicBezTo>
                  <a:cubicBezTo>
                    <a:pt x="3405976" y="1835552"/>
                    <a:pt x="3386581" y="1883159"/>
                    <a:pt x="3425952" y="1804416"/>
                  </a:cubicBezTo>
                  <a:cubicBezTo>
                    <a:pt x="3435990" y="1744186"/>
                    <a:pt x="3450336" y="1667951"/>
                    <a:pt x="3450336" y="1609344"/>
                  </a:cubicBezTo>
                  <a:cubicBezTo>
                    <a:pt x="3450336" y="1548249"/>
                    <a:pt x="3442208" y="1487424"/>
                    <a:pt x="3438144" y="1426464"/>
                  </a:cubicBezTo>
                  <a:cubicBezTo>
                    <a:pt x="3436438" y="1368456"/>
                    <a:pt x="3431938" y="992802"/>
                    <a:pt x="3413760" y="853440"/>
                  </a:cubicBezTo>
                  <a:cubicBezTo>
                    <a:pt x="3400704" y="753344"/>
                    <a:pt x="3393519" y="756261"/>
                    <a:pt x="3377184" y="682752"/>
                  </a:cubicBezTo>
                  <a:cubicBezTo>
                    <a:pt x="3372689" y="662523"/>
                    <a:pt x="3371545" y="641451"/>
                    <a:pt x="3364992" y="621792"/>
                  </a:cubicBezTo>
                  <a:cubicBezTo>
                    <a:pt x="3359245" y="604550"/>
                    <a:pt x="3350481" y="588283"/>
                    <a:pt x="3340608" y="573024"/>
                  </a:cubicBezTo>
                  <a:cubicBezTo>
                    <a:pt x="3265731" y="457305"/>
                    <a:pt x="3247080" y="421793"/>
                    <a:pt x="3157728" y="341376"/>
                  </a:cubicBezTo>
                  <a:cubicBezTo>
                    <a:pt x="3104774" y="293717"/>
                    <a:pt x="2888633" y="104130"/>
                    <a:pt x="2816352" y="73152"/>
                  </a:cubicBezTo>
                  <a:cubicBezTo>
                    <a:pt x="2787904" y="60960"/>
                    <a:pt x="2759896" y="47687"/>
                    <a:pt x="2731008" y="36576"/>
                  </a:cubicBezTo>
                  <a:cubicBezTo>
                    <a:pt x="2675883" y="15374"/>
                    <a:pt x="2660676" y="12897"/>
                    <a:pt x="2609088" y="0"/>
                  </a:cubicBezTo>
                  <a:cubicBezTo>
                    <a:pt x="2292631" y="35162"/>
                    <a:pt x="2640257" y="-6671"/>
                    <a:pt x="2438400" y="24384"/>
                  </a:cubicBezTo>
                  <a:cubicBezTo>
                    <a:pt x="2406016" y="29366"/>
                    <a:pt x="2373153" y="31009"/>
                    <a:pt x="2340864" y="36576"/>
                  </a:cubicBezTo>
                  <a:cubicBezTo>
                    <a:pt x="2255249" y="51337"/>
                    <a:pt x="2171410" y="78129"/>
                    <a:pt x="2084832" y="85344"/>
                  </a:cubicBezTo>
                  <a:lnTo>
                    <a:pt x="1938528" y="97536"/>
                  </a:lnTo>
                  <a:cubicBezTo>
                    <a:pt x="1893824" y="105664"/>
                    <a:pt x="1849350" y="115180"/>
                    <a:pt x="1804416" y="121920"/>
                  </a:cubicBezTo>
                  <a:cubicBezTo>
                    <a:pt x="1768022" y="127379"/>
                    <a:pt x="1730954" y="127859"/>
                    <a:pt x="1694688" y="134112"/>
                  </a:cubicBezTo>
                  <a:cubicBezTo>
                    <a:pt x="1288795" y="204094"/>
                    <a:pt x="1589157" y="167512"/>
                    <a:pt x="1341120" y="195072"/>
                  </a:cubicBezTo>
                  <a:cubicBezTo>
                    <a:pt x="1292352" y="207264"/>
                    <a:pt x="1244500" y="224004"/>
                    <a:pt x="1194816" y="231648"/>
                  </a:cubicBezTo>
                  <a:cubicBezTo>
                    <a:pt x="1138438" y="240321"/>
                    <a:pt x="1080844" y="237763"/>
                    <a:pt x="1024128" y="243840"/>
                  </a:cubicBezTo>
                  <a:cubicBezTo>
                    <a:pt x="966981" y="249963"/>
                    <a:pt x="910192" y="259144"/>
                    <a:pt x="853440" y="268224"/>
                  </a:cubicBezTo>
                  <a:cubicBezTo>
                    <a:pt x="808574" y="275403"/>
                    <a:pt x="764262" y="285868"/>
                    <a:pt x="719328" y="292608"/>
                  </a:cubicBezTo>
                  <a:cubicBezTo>
                    <a:pt x="682934" y="298067"/>
                    <a:pt x="645900" y="298750"/>
                    <a:pt x="609600" y="304800"/>
                  </a:cubicBezTo>
                  <a:cubicBezTo>
                    <a:pt x="572642" y="310960"/>
                    <a:pt x="536698" y="322279"/>
                    <a:pt x="499872" y="329184"/>
                  </a:cubicBezTo>
                  <a:cubicBezTo>
                    <a:pt x="471627" y="334480"/>
                    <a:pt x="442976" y="337312"/>
                    <a:pt x="414528" y="341376"/>
                  </a:cubicBezTo>
                  <a:cubicBezTo>
                    <a:pt x="390144" y="349504"/>
                    <a:pt x="364864" y="355321"/>
                    <a:pt x="341376" y="365760"/>
                  </a:cubicBezTo>
                  <a:cubicBezTo>
                    <a:pt x="327986" y="371711"/>
                    <a:pt x="317906" y="383591"/>
                    <a:pt x="304800" y="390144"/>
                  </a:cubicBezTo>
                  <a:cubicBezTo>
                    <a:pt x="293305" y="395891"/>
                    <a:pt x="279719" y="396589"/>
                    <a:pt x="268224" y="402336"/>
                  </a:cubicBezTo>
                  <a:cubicBezTo>
                    <a:pt x="247029" y="412934"/>
                    <a:pt x="228459" y="428314"/>
                    <a:pt x="207264" y="438912"/>
                  </a:cubicBezTo>
                  <a:cubicBezTo>
                    <a:pt x="195769" y="444659"/>
                    <a:pt x="182500" y="446042"/>
                    <a:pt x="170688" y="451104"/>
                  </a:cubicBezTo>
                  <a:cubicBezTo>
                    <a:pt x="153983" y="458263"/>
                    <a:pt x="137808" y="466662"/>
                    <a:pt x="121920" y="475488"/>
                  </a:cubicBezTo>
                  <a:cubicBezTo>
                    <a:pt x="84882" y="496065"/>
                    <a:pt x="49553" y="513403"/>
                    <a:pt x="24384" y="548640"/>
                  </a:cubicBezTo>
                  <a:cubicBezTo>
                    <a:pt x="13820" y="563429"/>
                    <a:pt x="8128" y="581152"/>
                    <a:pt x="0" y="597408"/>
                  </a:cubicBezTo>
                  <a:cubicBezTo>
                    <a:pt x="4064" y="617728"/>
                    <a:pt x="-5050" y="646873"/>
                    <a:pt x="12192" y="658368"/>
                  </a:cubicBezTo>
                  <a:cubicBezTo>
                    <a:pt x="24384" y="666496"/>
                    <a:pt x="22352" y="597408"/>
                    <a:pt x="24384" y="585216"/>
                  </a:cubicBezTo>
                  <a:close/>
                </a:path>
              </a:pathLst>
            </a:cu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extBox 7">
            <a:extLst>
              <a:ext uri="{FF2B5EF4-FFF2-40B4-BE49-F238E27FC236}">
                <a16:creationId xmlns:a16="http://schemas.microsoft.com/office/drawing/2014/main" id="{02A7FC48-3D6E-7891-A522-9B6B45C4E165}"/>
              </a:ext>
            </a:extLst>
          </p:cNvPr>
          <p:cNvSpPr txBox="1"/>
          <p:nvPr/>
        </p:nvSpPr>
        <p:spPr>
          <a:xfrm>
            <a:off x="5322010" y="1763208"/>
            <a:ext cx="5034337" cy="1477328"/>
          </a:xfrm>
          <a:prstGeom prst="rect">
            <a:avLst/>
          </a:prstGeom>
          <a:noFill/>
        </p:spPr>
        <p:txBody>
          <a:bodyPr wrap="square" rtlCol="0">
            <a:spAutoFit/>
          </a:bodyPr>
          <a:lstStyle/>
          <a:p>
            <a:r>
              <a:rPr lang="en-US" sz="3000" dirty="0"/>
              <a:t>Testing different arrangements of the ligand in the rigid binding site of the protein</a:t>
            </a:r>
          </a:p>
        </p:txBody>
      </p:sp>
    </p:spTree>
    <p:extLst>
      <p:ext uri="{BB962C8B-B14F-4D97-AF65-F5344CB8AC3E}">
        <p14:creationId xmlns:p14="http://schemas.microsoft.com/office/powerpoint/2010/main" val="33607920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8824</TotalTime>
  <Words>837</Words>
  <Application>Microsoft Macintosh PowerPoint</Application>
  <PresentationFormat>Widescreen</PresentationFormat>
  <Paragraphs>149</Paragraphs>
  <Slides>23</Slides>
  <Notes>3</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Arial</vt:lpstr>
      <vt:lpstr>Calibri</vt:lpstr>
      <vt:lpstr>Calibri Light</vt:lpstr>
      <vt:lpstr>Helvetica</vt:lpstr>
      <vt:lpstr>Helvetica Neue</vt:lpstr>
      <vt:lpstr>Menlo</vt:lpstr>
      <vt:lpstr>Merriweather Sans</vt:lpstr>
      <vt:lpstr>Source Sans Pro</vt:lpstr>
      <vt:lpstr>Office Theme</vt:lpstr>
      <vt:lpstr>PowerPoint Presentation</vt:lpstr>
      <vt:lpstr>Life is built on protein and small molecule interactions</vt:lpstr>
      <vt:lpstr>What is docking?</vt:lpstr>
      <vt:lpstr>Nomenclature</vt:lpstr>
      <vt:lpstr>Typical workflow</vt:lpstr>
      <vt:lpstr>Finding a pocket</vt:lpstr>
      <vt:lpstr>Shape based methods</vt:lpstr>
      <vt:lpstr>Finding the docking grid area</vt:lpstr>
      <vt:lpstr>Genetic algorithm for ligand conformers</vt:lpstr>
      <vt:lpstr>Allowing protein and ligand flexibility is often better</vt:lpstr>
      <vt:lpstr>Flexibility increases compute time</vt:lpstr>
      <vt:lpstr>Scoring functions</vt:lpstr>
      <vt:lpstr>Typical docking output generates multiple poses</vt:lpstr>
      <vt:lpstr>Evaluating Docked structures</vt:lpstr>
      <vt:lpstr>Evaluating the binding mode/pose</vt:lpstr>
      <vt:lpstr>Template docking and cross docking improves docking</vt:lpstr>
      <vt:lpstr>Things to worry about</vt:lpstr>
      <vt:lpstr>Comparing against experimental ΔG</vt:lpstr>
      <vt:lpstr>Recent docking benchmark</vt:lpstr>
      <vt:lpstr>What tools exist for molecular docking?</vt:lpstr>
      <vt:lpstr>ML-based docking</vt:lpstr>
      <vt:lpstr>Evaluating the binding mode/pose of ML tools</vt:lpstr>
      <vt:lpstr>PowerPoint Presentation</vt:lpstr>
    </vt:vector>
  </TitlesOfParts>
  <Company>Durham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Clustering and Classification</dc:title>
  <dc:creator>DEGIACOMI, MATTEO</dc:creator>
  <cp:lastModifiedBy>Antonia Mey</cp:lastModifiedBy>
  <cp:revision>267</cp:revision>
  <dcterms:created xsi:type="dcterms:W3CDTF">2022-01-29T12:36:02Z</dcterms:created>
  <dcterms:modified xsi:type="dcterms:W3CDTF">2024-07-22T13:26:28Z</dcterms:modified>
</cp:coreProperties>
</file>

<file path=docProps/thumbnail.jpeg>
</file>